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 id="2147483808" r:id="rId2"/>
    <p:sldMasterId id="2147483810" r:id="rId3"/>
  </p:sldMasterIdLst>
  <p:notesMasterIdLst>
    <p:notesMasterId r:id="rId73"/>
  </p:notesMasterIdLst>
  <p:sldIdLst>
    <p:sldId id="329" r:id="rId4"/>
    <p:sldId id="256" r:id="rId5"/>
    <p:sldId id="317" r:id="rId6"/>
    <p:sldId id="322" r:id="rId7"/>
    <p:sldId id="289" r:id="rId8"/>
    <p:sldId id="293" r:id="rId9"/>
    <p:sldId id="291" r:id="rId10"/>
    <p:sldId id="330" r:id="rId11"/>
    <p:sldId id="332" r:id="rId12"/>
    <p:sldId id="325" r:id="rId13"/>
    <p:sldId id="331" r:id="rId14"/>
    <p:sldId id="333" r:id="rId15"/>
    <p:sldId id="318" r:id="rId16"/>
    <p:sldId id="263" r:id="rId17"/>
    <p:sldId id="334" r:id="rId18"/>
    <p:sldId id="335" r:id="rId19"/>
    <p:sldId id="337" r:id="rId20"/>
    <p:sldId id="338" r:id="rId21"/>
    <p:sldId id="336" r:id="rId22"/>
    <p:sldId id="324" r:id="rId23"/>
    <p:sldId id="339" r:id="rId24"/>
    <p:sldId id="340" r:id="rId25"/>
    <p:sldId id="326" r:id="rId26"/>
    <p:sldId id="341" r:id="rId27"/>
    <p:sldId id="342" r:id="rId28"/>
    <p:sldId id="343" r:id="rId29"/>
    <p:sldId id="344" r:id="rId30"/>
    <p:sldId id="345" r:id="rId31"/>
    <p:sldId id="346" r:id="rId32"/>
    <p:sldId id="316" r:id="rId33"/>
    <p:sldId id="347" r:id="rId34"/>
    <p:sldId id="348" r:id="rId35"/>
    <p:sldId id="349" r:id="rId36"/>
    <p:sldId id="358" r:id="rId37"/>
    <p:sldId id="351" r:id="rId38"/>
    <p:sldId id="354" r:id="rId39"/>
    <p:sldId id="355" r:id="rId40"/>
    <p:sldId id="356" r:id="rId41"/>
    <p:sldId id="352" r:id="rId42"/>
    <p:sldId id="353" r:id="rId43"/>
    <p:sldId id="357" r:id="rId44"/>
    <p:sldId id="365" r:id="rId45"/>
    <p:sldId id="294" r:id="rId46"/>
    <p:sldId id="361" r:id="rId47"/>
    <p:sldId id="362" r:id="rId48"/>
    <p:sldId id="262" r:id="rId49"/>
    <p:sldId id="257" r:id="rId50"/>
    <p:sldId id="258" r:id="rId51"/>
    <p:sldId id="364" r:id="rId52"/>
    <p:sldId id="363" r:id="rId53"/>
    <p:sldId id="366" r:id="rId54"/>
    <p:sldId id="367" r:id="rId55"/>
    <p:sldId id="368" r:id="rId56"/>
    <p:sldId id="370" r:id="rId57"/>
    <p:sldId id="369" r:id="rId58"/>
    <p:sldId id="371" r:id="rId59"/>
    <p:sldId id="373" r:id="rId60"/>
    <p:sldId id="372" r:id="rId61"/>
    <p:sldId id="382" r:id="rId62"/>
    <p:sldId id="379" r:id="rId63"/>
    <p:sldId id="380" r:id="rId64"/>
    <p:sldId id="381" r:id="rId65"/>
    <p:sldId id="383" r:id="rId66"/>
    <p:sldId id="374" r:id="rId67"/>
    <p:sldId id="375" r:id="rId68"/>
    <p:sldId id="376" r:id="rId69"/>
    <p:sldId id="378" r:id="rId70"/>
    <p:sldId id="267" r:id="rId71"/>
    <p:sldId id="384"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25"/>
    <p:restoredTop sz="95940"/>
  </p:normalViewPr>
  <p:slideViewPr>
    <p:cSldViewPr snapToGrid="0" snapToObjects="1">
      <p:cViewPr varScale="1">
        <p:scale>
          <a:sx n="120" d="100"/>
          <a:sy n="120" d="100"/>
        </p:scale>
        <p:origin x="41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3B705-D1F6-BF40-81D9-AE9B5CB5ED1B}" type="doc">
      <dgm:prSet loTypeId="urn:microsoft.com/office/officeart/2005/8/layout/StepDownProcess" loCatId="" qsTypeId="urn:microsoft.com/office/officeart/2005/8/quickstyle/simple1" qsCatId="simple" csTypeId="urn:microsoft.com/office/officeart/2005/8/colors/colorful4" csCatId="colorful" phldr="1"/>
      <dgm:spPr/>
      <dgm:t>
        <a:bodyPr/>
        <a:lstStyle/>
        <a:p>
          <a:endParaRPr lang="en-US"/>
        </a:p>
      </dgm:t>
    </dgm:pt>
    <dgm:pt modelId="{F96BCC4E-60B2-604F-825A-DFEEB138148B}">
      <dgm:prSet phldrT="[Text]"/>
      <dgm:spPr>
        <a:solidFill>
          <a:srgbClr val="00B050"/>
        </a:solidFill>
      </dgm:spPr>
      <dgm:t>
        <a:bodyPr/>
        <a:lstStyle/>
        <a:p>
          <a:r>
            <a:rPr lang="en-US" dirty="0"/>
            <a:t>Instruction</a:t>
          </a:r>
        </a:p>
      </dgm:t>
    </dgm:pt>
    <dgm:pt modelId="{DE4F3B06-A810-234C-A46E-6363C5D5DE9D}" type="parTrans" cxnId="{4A16F71F-BA79-084C-8829-0963B564AA81}">
      <dgm:prSet/>
      <dgm:spPr/>
      <dgm:t>
        <a:bodyPr/>
        <a:lstStyle/>
        <a:p>
          <a:endParaRPr lang="en-US"/>
        </a:p>
      </dgm:t>
    </dgm:pt>
    <dgm:pt modelId="{F8F68666-5E01-AF4F-A934-675DFA9F9F34}" type="sibTrans" cxnId="{4A16F71F-BA79-084C-8829-0963B564AA81}">
      <dgm:prSet/>
      <dgm:spPr/>
      <dgm:t>
        <a:bodyPr/>
        <a:lstStyle/>
        <a:p>
          <a:endParaRPr lang="en-US"/>
        </a:p>
      </dgm:t>
    </dgm:pt>
    <dgm:pt modelId="{A1B81DE4-A78B-0F46-BC82-B2348F97FD24}">
      <dgm:prSet phldrT="[Text]"/>
      <dgm:spPr/>
      <dgm:t>
        <a:bodyPr/>
        <a:lstStyle/>
        <a:p>
          <a:r>
            <a:rPr lang="en-US" dirty="0"/>
            <a:t>The How</a:t>
          </a:r>
        </a:p>
      </dgm:t>
    </dgm:pt>
    <dgm:pt modelId="{D1492134-E1DC-8749-B276-6EA77FA1EE38}" type="parTrans" cxnId="{EA5803CA-19E4-E24A-B77D-64D4D334F13D}">
      <dgm:prSet/>
      <dgm:spPr/>
      <dgm:t>
        <a:bodyPr/>
        <a:lstStyle/>
        <a:p>
          <a:endParaRPr lang="en-US"/>
        </a:p>
      </dgm:t>
    </dgm:pt>
    <dgm:pt modelId="{8D86E27B-8B6A-B440-8DBD-BE87929BE709}" type="sibTrans" cxnId="{EA5803CA-19E4-E24A-B77D-64D4D334F13D}">
      <dgm:prSet/>
      <dgm:spPr/>
      <dgm:t>
        <a:bodyPr/>
        <a:lstStyle/>
        <a:p>
          <a:endParaRPr lang="en-US"/>
        </a:p>
      </dgm:t>
    </dgm:pt>
    <dgm:pt modelId="{EDA3ADB4-4664-A540-8A01-140FCD32F0F0}">
      <dgm:prSet phldrT="[Text]"/>
      <dgm:spPr>
        <a:solidFill>
          <a:srgbClr val="FFC000"/>
        </a:solidFill>
      </dgm:spPr>
      <dgm:t>
        <a:bodyPr/>
        <a:lstStyle/>
        <a:p>
          <a:r>
            <a:rPr lang="en-US" dirty="0"/>
            <a:t>Teaching</a:t>
          </a:r>
        </a:p>
      </dgm:t>
    </dgm:pt>
    <dgm:pt modelId="{92D0D68B-2A62-7644-B603-F209C54B20E1}" type="parTrans" cxnId="{65E43FBA-68C8-A64C-8E88-9CCF653F6C1A}">
      <dgm:prSet/>
      <dgm:spPr/>
      <dgm:t>
        <a:bodyPr/>
        <a:lstStyle/>
        <a:p>
          <a:endParaRPr lang="en-US"/>
        </a:p>
      </dgm:t>
    </dgm:pt>
    <dgm:pt modelId="{0BECF027-99AB-7747-9F24-63E728006EFF}" type="sibTrans" cxnId="{65E43FBA-68C8-A64C-8E88-9CCF653F6C1A}">
      <dgm:prSet/>
      <dgm:spPr/>
      <dgm:t>
        <a:bodyPr/>
        <a:lstStyle/>
        <a:p>
          <a:endParaRPr lang="en-US"/>
        </a:p>
      </dgm:t>
    </dgm:pt>
    <dgm:pt modelId="{DCBCFB31-DAEE-5D4D-AF02-DE055F16DB14}">
      <dgm:prSet phldrT="[Text]"/>
      <dgm:spPr/>
      <dgm:t>
        <a:bodyPr/>
        <a:lstStyle/>
        <a:p>
          <a:r>
            <a:rPr lang="en-US" dirty="0"/>
            <a:t>The Why</a:t>
          </a:r>
        </a:p>
      </dgm:t>
    </dgm:pt>
    <dgm:pt modelId="{B12D1740-4779-B040-9D14-0CD59C4D3626}" type="parTrans" cxnId="{66A84048-FD85-F04B-8219-A3D1DA55529B}">
      <dgm:prSet/>
      <dgm:spPr/>
      <dgm:t>
        <a:bodyPr/>
        <a:lstStyle/>
        <a:p>
          <a:endParaRPr lang="en-US"/>
        </a:p>
      </dgm:t>
    </dgm:pt>
    <dgm:pt modelId="{D7DF83B0-C7B3-3640-B92F-C5442D8A8BDA}" type="sibTrans" cxnId="{66A84048-FD85-F04B-8219-A3D1DA55529B}">
      <dgm:prSet/>
      <dgm:spPr/>
      <dgm:t>
        <a:bodyPr/>
        <a:lstStyle/>
        <a:p>
          <a:endParaRPr lang="en-US"/>
        </a:p>
      </dgm:t>
    </dgm:pt>
    <dgm:pt modelId="{BE0491F9-D7CE-3648-B7AB-0EA5329A9446}">
      <dgm:prSet phldrT="[Text]"/>
      <dgm:spPr>
        <a:solidFill>
          <a:srgbClr val="FF0000"/>
        </a:solidFill>
      </dgm:spPr>
      <dgm:t>
        <a:bodyPr/>
        <a:lstStyle/>
        <a:p>
          <a:r>
            <a:rPr lang="en-US" dirty="0"/>
            <a:t>Warning</a:t>
          </a:r>
        </a:p>
      </dgm:t>
    </dgm:pt>
    <dgm:pt modelId="{822F1DD6-F501-0A4B-9074-F8A9C24B12A1}" type="parTrans" cxnId="{16B423F5-69DF-7441-AFF5-E31649A7BD0C}">
      <dgm:prSet/>
      <dgm:spPr/>
      <dgm:t>
        <a:bodyPr/>
        <a:lstStyle/>
        <a:p>
          <a:endParaRPr lang="en-US"/>
        </a:p>
      </dgm:t>
    </dgm:pt>
    <dgm:pt modelId="{9593EC49-A19C-0448-A0FF-7565F92C4C86}" type="sibTrans" cxnId="{16B423F5-69DF-7441-AFF5-E31649A7BD0C}">
      <dgm:prSet/>
      <dgm:spPr/>
      <dgm:t>
        <a:bodyPr/>
        <a:lstStyle/>
        <a:p>
          <a:endParaRPr lang="en-US"/>
        </a:p>
      </dgm:t>
    </dgm:pt>
    <dgm:pt modelId="{35A6A730-5D6D-184B-B364-F48E14B50B99}">
      <dgm:prSet phldrT="[Text]"/>
      <dgm:spPr/>
      <dgm:t>
        <a:bodyPr/>
        <a:lstStyle/>
        <a:p>
          <a:r>
            <a:rPr lang="en-US" dirty="0">
              <a:solidFill>
                <a:schemeClr val="tx1"/>
              </a:solidFill>
            </a:rPr>
            <a:t>The Warning</a:t>
          </a:r>
        </a:p>
      </dgm:t>
    </dgm:pt>
    <dgm:pt modelId="{2579BA24-0B59-3448-98E7-ABBD3ADE00FC}" type="parTrans" cxnId="{DAEC85F5-1DE5-FB48-AA8F-59D963F1772A}">
      <dgm:prSet/>
      <dgm:spPr/>
      <dgm:t>
        <a:bodyPr/>
        <a:lstStyle/>
        <a:p>
          <a:endParaRPr lang="en-US"/>
        </a:p>
      </dgm:t>
    </dgm:pt>
    <dgm:pt modelId="{3AF93191-368D-F440-ACC7-839D8B485EE8}" type="sibTrans" cxnId="{DAEC85F5-1DE5-FB48-AA8F-59D963F1772A}">
      <dgm:prSet/>
      <dgm:spPr/>
      <dgm:t>
        <a:bodyPr/>
        <a:lstStyle/>
        <a:p>
          <a:endParaRPr lang="en-US"/>
        </a:p>
      </dgm:t>
    </dgm:pt>
    <dgm:pt modelId="{71BFA152-9DB2-3646-8FA3-8450CB419780}" type="pres">
      <dgm:prSet presAssocID="{DF73B705-D1F6-BF40-81D9-AE9B5CB5ED1B}" presName="rootnode" presStyleCnt="0">
        <dgm:presLayoutVars>
          <dgm:chMax/>
          <dgm:chPref/>
          <dgm:dir/>
          <dgm:animLvl val="lvl"/>
        </dgm:presLayoutVars>
      </dgm:prSet>
      <dgm:spPr/>
    </dgm:pt>
    <dgm:pt modelId="{550AE7FB-40E1-894F-9D8E-1B63016D5A63}" type="pres">
      <dgm:prSet presAssocID="{F96BCC4E-60B2-604F-825A-DFEEB138148B}" presName="composite" presStyleCnt="0"/>
      <dgm:spPr/>
    </dgm:pt>
    <dgm:pt modelId="{70EA0571-C144-7246-8731-642B8DBCD3D4}" type="pres">
      <dgm:prSet presAssocID="{F96BCC4E-60B2-604F-825A-DFEEB138148B}" presName="bentUpArrow1" presStyleLbl="alignImgPlace1" presStyleIdx="0" presStyleCnt="2"/>
      <dgm:spPr/>
    </dgm:pt>
    <dgm:pt modelId="{C5F9FF14-DAD9-9149-B09F-3904E525030A}" type="pres">
      <dgm:prSet presAssocID="{F96BCC4E-60B2-604F-825A-DFEEB138148B}" presName="ParentText" presStyleLbl="node1" presStyleIdx="0" presStyleCnt="3">
        <dgm:presLayoutVars>
          <dgm:chMax val="1"/>
          <dgm:chPref val="1"/>
          <dgm:bulletEnabled val="1"/>
        </dgm:presLayoutVars>
      </dgm:prSet>
      <dgm:spPr/>
    </dgm:pt>
    <dgm:pt modelId="{A6D09F4D-7107-A14E-BEE3-331268A83BC1}" type="pres">
      <dgm:prSet presAssocID="{F96BCC4E-60B2-604F-825A-DFEEB138148B}" presName="ChildText" presStyleLbl="revTx" presStyleIdx="0" presStyleCnt="3">
        <dgm:presLayoutVars>
          <dgm:chMax val="0"/>
          <dgm:chPref val="0"/>
          <dgm:bulletEnabled val="1"/>
        </dgm:presLayoutVars>
      </dgm:prSet>
      <dgm:spPr/>
    </dgm:pt>
    <dgm:pt modelId="{FA6F0F20-2DBB-3640-9A1E-33E1DD162399}" type="pres">
      <dgm:prSet presAssocID="{F8F68666-5E01-AF4F-A934-675DFA9F9F34}" presName="sibTrans" presStyleCnt="0"/>
      <dgm:spPr/>
    </dgm:pt>
    <dgm:pt modelId="{500D01FD-D7C9-5145-899C-95BD6421A8EB}" type="pres">
      <dgm:prSet presAssocID="{EDA3ADB4-4664-A540-8A01-140FCD32F0F0}" presName="composite" presStyleCnt="0"/>
      <dgm:spPr/>
    </dgm:pt>
    <dgm:pt modelId="{0A07F45D-A63B-BF47-9FEE-4F9CFACAEEFB}" type="pres">
      <dgm:prSet presAssocID="{EDA3ADB4-4664-A540-8A01-140FCD32F0F0}" presName="bentUpArrow1" presStyleLbl="alignImgPlace1" presStyleIdx="1" presStyleCnt="2"/>
      <dgm:spPr/>
    </dgm:pt>
    <dgm:pt modelId="{BD1CE4A1-DEB8-4047-BC08-31CE50EB865D}" type="pres">
      <dgm:prSet presAssocID="{EDA3ADB4-4664-A540-8A01-140FCD32F0F0}" presName="ParentText" presStyleLbl="node1" presStyleIdx="1" presStyleCnt="3">
        <dgm:presLayoutVars>
          <dgm:chMax val="1"/>
          <dgm:chPref val="1"/>
          <dgm:bulletEnabled val="1"/>
        </dgm:presLayoutVars>
      </dgm:prSet>
      <dgm:spPr/>
    </dgm:pt>
    <dgm:pt modelId="{09DD1251-A364-BF47-BE13-C81DC223F873}" type="pres">
      <dgm:prSet presAssocID="{EDA3ADB4-4664-A540-8A01-140FCD32F0F0}" presName="ChildText" presStyleLbl="revTx" presStyleIdx="1" presStyleCnt="3">
        <dgm:presLayoutVars>
          <dgm:chMax val="0"/>
          <dgm:chPref val="0"/>
          <dgm:bulletEnabled val="1"/>
        </dgm:presLayoutVars>
      </dgm:prSet>
      <dgm:spPr/>
    </dgm:pt>
    <dgm:pt modelId="{A6FC58B0-E81D-0F42-AC5B-71454D83F861}" type="pres">
      <dgm:prSet presAssocID="{0BECF027-99AB-7747-9F24-63E728006EFF}" presName="sibTrans" presStyleCnt="0"/>
      <dgm:spPr/>
    </dgm:pt>
    <dgm:pt modelId="{51B8AA99-00F8-854E-8DB2-02D4163AA697}" type="pres">
      <dgm:prSet presAssocID="{BE0491F9-D7CE-3648-B7AB-0EA5329A9446}" presName="composite" presStyleCnt="0"/>
      <dgm:spPr/>
    </dgm:pt>
    <dgm:pt modelId="{597E83FA-0C82-7947-875F-8990BFCF71C4}" type="pres">
      <dgm:prSet presAssocID="{BE0491F9-D7CE-3648-B7AB-0EA5329A9446}" presName="ParentText" presStyleLbl="node1" presStyleIdx="2" presStyleCnt="3">
        <dgm:presLayoutVars>
          <dgm:chMax val="1"/>
          <dgm:chPref val="1"/>
          <dgm:bulletEnabled val="1"/>
        </dgm:presLayoutVars>
      </dgm:prSet>
      <dgm:spPr/>
    </dgm:pt>
    <dgm:pt modelId="{7021B60F-B27D-F14B-80A9-60FBB8586A27}" type="pres">
      <dgm:prSet presAssocID="{BE0491F9-D7CE-3648-B7AB-0EA5329A9446}" presName="FinalChildText" presStyleLbl="revTx" presStyleIdx="2" presStyleCnt="3">
        <dgm:presLayoutVars>
          <dgm:chMax val="0"/>
          <dgm:chPref val="0"/>
          <dgm:bulletEnabled val="1"/>
        </dgm:presLayoutVars>
      </dgm:prSet>
      <dgm:spPr/>
    </dgm:pt>
  </dgm:ptLst>
  <dgm:cxnLst>
    <dgm:cxn modelId="{CB305505-DE6D-8040-B060-6C402EA0977C}" type="presOf" srcId="{F96BCC4E-60B2-604F-825A-DFEEB138148B}" destId="{C5F9FF14-DAD9-9149-B09F-3904E525030A}" srcOrd="0" destOrd="0" presId="urn:microsoft.com/office/officeart/2005/8/layout/StepDownProcess"/>
    <dgm:cxn modelId="{4A16F71F-BA79-084C-8829-0963B564AA81}" srcId="{DF73B705-D1F6-BF40-81D9-AE9B5CB5ED1B}" destId="{F96BCC4E-60B2-604F-825A-DFEEB138148B}" srcOrd="0" destOrd="0" parTransId="{DE4F3B06-A810-234C-A46E-6363C5D5DE9D}" sibTransId="{F8F68666-5E01-AF4F-A934-675DFA9F9F34}"/>
    <dgm:cxn modelId="{C3AF063D-CC66-5D4F-97E0-175FFD77059D}" type="presOf" srcId="{BE0491F9-D7CE-3648-B7AB-0EA5329A9446}" destId="{597E83FA-0C82-7947-875F-8990BFCF71C4}" srcOrd="0" destOrd="0" presId="urn:microsoft.com/office/officeart/2005/8/layout/StepDownProcess"/>
    <dgm:cxn modelId="{66A84048-FD85-F04B-8219-A3D1DA55529B}" srcId="{EDA3ADB4-4664-A540-8A01-140FCD32F0F0}" destId="{DCBCFB31-DAEE-5D4D-AF02-DE055F16DB14}" srcOrd="0" destOrd="0" parTransId="{B12D1740-4779-B040-9D14-0CD59C4D3626}" sibTransId="{D7DF83B0-C7B3-3640-B92F-C5442D8A8BDA}"/>
    <dgm:cxn modelId="{0E06055B-DB1D-DB45-B17B-84EDB01F22FC}" type="presOf" srcId="{EDA3ADB4-4664-A540-8A01-140FCD32F0F0}" destId="{BD1CE4A1-DEB8-4047-BC08-31CE50EB865D}" srcOrd="0" destOrd="0" presId="urn:microsoft.com/office/officeart/2005/8/layout/StepDownProcess"/>
    <dgm:cxn modelId="{4EFA1BA3-83F0-FA4E-A251-765B46EAA1C0}" type="presOf" srcId="{DCBCFB31-DAEE-5D4D-AF02-DE055F16DB14}" destId="{09DD1251-A364-BF47-BE13-C81DC223F873}" srcOrd="0" destOrd="0" presId="urn:microsoft.com/office/officeart/2005/8/layout/StepDownProcess"/>
    <dgm:cxn modelId="{65E43FBA-68C8-A64C-8E88-9CCF653F6C1A}" srcId="{DF73B705-D1F6-BF40-81D9-AE9B5CB5ED1B}" destId="{EDA3ADB4-4664-A540-8A01-140FCD32F0F0}" srcOrd="1" destOrd="0" parTransId="{92D0D68B-2A62-7644-B603-F209C54B20E1}" sibTransId="{0BECF027-99AB-7747-9F24-63E728006EFF}"/>
    <dgm:cxn modelId="{22D51DC4-66AD-5E43-BA7C-C027C9BFC37C}" type="presOf" srcId="{A1B81DE4-A78B-0F46-BC82-B2348F97FD24}" destId="{A6D09F4D-7107-A14E-BEE3-331268A83BC1}" srcOrd="0" destOrd="0" presId="urn:microsoft.com/office/officeart/2005/8/layout/StepDownProcess"/>
    <dgm:cxn modelId="{EA5803CA-19E4-E24A-B77D-64D4D334F13D}" srcId="{F96BCC4E-60B2-604F-825A-DFEEB138148B}" destId="{A1B81DE4-A78B-0F46-BC82-B2348F97FD24}" srcOrd="0" destOrd="0" parTransId="{D1492134-E1DC-8749-B276-6EA77FA1EE38}" sibTransId="{8D86E27B-8B6A-B440-8DBD-BE87929BE709}"/>
    <dgm:cxn modelId="{FBF409E0-6F4D-6944-B99A-D9825F905D49}" type="presOf" srcId="{35A6A730-5D6D-184B-B364-F48E14B50B99}" destId="{7021B60F-B27D-F14B-80A9-60FBB8586A27}" srcOrd="0" destOrd="0" presId="urn:microsoft.com/office/officeart/2005/8/layout/StepDownProcess"/>
    <dgm:cxn modelId="{5A518BE3-7043-254A-A2CE-39715479AC8B}" type="presOf" srcId="{DF73B705-D1F6-BF40-81D9-AE9B5CB5ED1B}" destId="{71BFA152-9DB2-3646-8FA3-8450CB419780}" srcOrd="0" destOrd="0" presId="urn:microsoft.com/office/officeart/2005/8/layout/StepDownProcess"/>
    <dgm:cxn modelId="{16B423F5-69DF-7441-AFF5-E31649A7BD0C}" srcId="{DF73B705-D1F6-BF40-81D9-AE9B5CB5ED1B}" destId="{BE0491F9-D7CE-3648-B7AB-0EA5329A9446}" srcOrd="2" destOrd="0" parTransId="{822F1DD6-F501-0A4B-9074-F8A9C24B12A1}" sibTransId="{9593EC49-A19C-0448-A0FF-7565F92C4C86}"/>
    <dgm:cxn modelId="{DAEC85F5-1DE5-FB48-AA8F-59D963F1772A}" srcId="{BE0491F9-D7CE-3648-B7AB-0EA5329A9446}" destId="{35A6A730-5D6D-184B-B364-F48E14B50B99}" srcOrd="0" destOrd="0" parTransId="{2579BA24-0B59-3448-98E7-ABBD3ADE00FC}" sibTransId="{3AF93191-368D-F440-ACC7-839D8B485EE8}"/>
    <dgm:cxn modelId="{7D2362A4-3BAD-704C-BC2C-5F69E06232B0}" type="presParOf" srcId="{71BFA152-9DB2-3646-8FA3-8450CB419780}" destId="{550AE7FB-40E1-894F-9D8E-1B63016D5A63}" srcOrd="0" destOrd="0" presId="urn:microsoft.com/office/officeart/2005/8/layout/StepDownProcess"/>
    <dgm:cxn modelId="{32ADE73B-9D62-4448-AE27-4BA9892D2380}" type="presParOf" srcId="{550AE7FB-40E1-894F-9D8E-1B63016D5A63}" destId="{70EA0571-C144-7246-8731-642B8DBCD3D4}" srcOrd="0" destOrd="0" presId="urn:microsoft.com/office/officeart/2005/8/layout/StepDownProcess"/>
    <dgm:cxn modelId="{BD0C2866-C9EC-524A-B1C8-C970F13F6BF6}" type="presParOf" srcId="{550AE7FB-40E1-894F-9D8E-1B63016D5A63}" destId="{C5F9FF14-DAD9-9149-B09F-3904E525030A}" srcOrd="1" destOrd="0" presId="urn:microsoft.com/office/officeart/2005/8/layout/StepDownProcess"/>
    <dgm:cxn modelId="{89647B8C-127C-5543-8576-2DCDC8E010AF}" type="presParOf" srcId="{550AE7FB-40E1-894F-9D8E-1B63016D5A63}" destId="{A6D09F4D-7107-A14E-BEE3-331268A83BC1}" srcOrd="2" destOrd="0" presId="urn:microsoft.com/office/officeart/2005/8/layout/StepDownProcess"/>
    <dgm:cxn modelId="{615EEA47-EBBA-1A46-B1E6-BAB481F49CC7}" type="presParOf" srcId="{71BFA152-9DB2-3646-8FA3-8450CB419780}" destId="{FA6F0F20-2DBB-3640-9A1E-33E1DD162399}" srcOrd="1" destOrd="0" presId="urn:microsoft.com/office/officeart/2005/8/layout/StepDownProcess"/>
    <dgm:cxn modelId="{CFAFF481-9392-DD4A-8602-4A4EEEBAA9F5}" type="presParOf" srcId="{71BFA152-9DB2-3646-8FA3-8450CB419780}" destId="{500D01FD-D7C9-5145-899C-95BD6421A8EB}" srcOrd="2" destOrd="0" presId="urn:microsoft.com/office/officeart/2005/8/layout/StepDownProcess"/>
    <dgm:cxn modelId="{026D4078-8D5F-DB46-85EE-9A59B9C48DA8}" type="presParOf" srcId="{500D01FD-D7C9-5145-899C-95BD6421A8EB}" destId="{0A07F45D-A63B-BF47-9FEE-4F9CFACAEEFB}" srcOrd="0" destOrd="0" presId="urn:microsoft.com/office/officeart/2005/8/layout/StepDownProcess"/>
    <dgm:cxn modelId="{500B44DE-2A7A-C74C-81BA-69A1B34A066A}" type="presParOf" srcId="{500D01FD-D7C9-5145-899C-95BD6421A8EB}" destId="{BD1CE4A1-DEB8-4047-BC08-31CE50EB865D}" srcOrd="1" destOrd="0" presId="urn:microsoft.com/office/officeart/2005/8/layout/StepDownProcess"/>
    <dgm:cxn modelId="{38E209B5-05AF-8D49-8A57-B355840E1373}" type="presParOf" srcId="{500D01FD-D7C9-5145-899C-95BD6421A8EB}" destId="{09DD1251-A364-BF47-BE13-C81DC223F873}" srcOrd="2" destOrd="0" presId="urn:microsoft.com/office/officeart/2005/8/layout/StepDownProcess"/>
    <dgm:cxn modelId="{E3E87AA9-9FAD-F445-822F-1188392AAE45}" type="presParOf" srcId="{71BFA152-9DB2-3646-8FA3-8450CB419780}" destId="{A6FC58B0-E81D-0F42-AC5B-71454D83F861}" srcOrd="3" destOrd="0" presId="urn:microsoft.com/office/officeart/2005/8/layout/StepDownProcess"/>
    <dgm:cxn modelId="{4FDEBA36-CD0F-4046-B71B-CC6186EDA6ED}" type="presParOf" srcId="{71BFA152-9DB2-3646-8FA3-8450CB419780}" destId="{51B8AA99-00F8-854E-8DB2-02D4163AA697}" srcOrd="4" destOrd="0" presId="urn:microsoft.com/office/officeart/2005/8/layout/StepDownProcess"/>
    <dgm:cxn modelId="{33B37599-4735-5A4F-B026-8A5BCC7961DD}" type="presParOf" srcId="{51B8AA99-00F8-854E-8DB2-02D4163AA697}" destId="{597E83FA-0C82-7947-875F-8990BFCF71C4}" srcOrd="0" destOrd="0" presId="urn:microsoft.com/office/officeart/2005/8/layout/StepDownProcess"/>
    <dgm:cxn modelId="{B4B01525-2331-A94D-97C8-9E87DDBF66EB}" type="presParOf" srcId="{51B8AA99-00F8-854E-8DB2-02D4163AA697}" destId="{7021B60F-B27D-F14B-80A9-60FBB8586A27}"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A0571-C144-7246-8731-642B8DBCD3D4}">
      <dsp:nvSpPr>
        <dsp:cNvPr id="0" name=""/>
        <dsp:cNvSpPr/>
      </dsp:nvSpPr>
      <dsp:spPr>
        <a:xfrm rot="5400000">
          <a:off x="591713" y="1239753"/>
          <a:ext cx="1096454" cy="1248275"/>
        </a:xfrm>
        <a:prstGeom prst="bentUpArrow">
          <a:avLst>
            <a:gd name="adj1" fmla="val 32840"/>
            <a:gd name="adj2" fmla="val 25000"/>
            <a:gd name="adj3" fmla="val 3578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F9FF14-DAD9-9149-B09F-3904E525030A}">
      <dsp:nvSpPr>
        <dsp:cNvPr id="0" name=""/>
        <dsp:cNvSpPr/>
      </dsp:nvSpPr>
      <dsp:spPr>
        <a:xfrm>
          <a:off x="301219" y="24311"/>
          <a:ext cx="1845784" cy="1291989"/>
        </a:xfrm>
        <a:prstGeom prst="roundRect">
          <a:avLst>
            <a:gd name="adj" fmla="val 1667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Instruction</a:t>
          </a:r>
        </a:p>
      </dsp:txBody>
      <dsp:txXfrm>
        <a:off x="364300" y="87392"/>
        <a:ext cx="1719622" cy="1165827"/>
      </dsp:txXfrm>
    </dsp:sp>
    <dsp:sp modelId="{A6D09F4D-7107-A14E-BEE3-331268A83BC1}">
      <dsp:nvSpPr>
        <dsp:cNvPr id="0" name=""/>
        <dsp:cNvSpPr/>
      </dsp:nvSpPr>
      <dsp:spPr>
        <a:xfrm>
          <a:off x="2147004" y="147531"/>
          <a:ext cx="1342447" cy="104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How</a:t>
          </a:r>
        </a:p>
      </dsp:txBody>
      <dsp:txXfrm>
        <a:off x="2147004" y="147531"/>
        <a:ext cx="1342447" cy="1044242"/>
      </dsp:txXfrm>
    </dsp:sp>
    <dsp:sp modelId="{0A07F45D-A63B-BF47-9FEE-4F9CFACAEEFB}">
      <dsp:nvSpPr>
        <dsp:cNvPr id="0" name=""/>
        <dsp:cNvSpPr/>
      </dsp:nvSpPr>
      <dsp:spPr>
        <a:xfrm rot="5400000">
          <a:off x="2122065" y="2691083"/>
          <a:ext cx="1096454" cy="1248275"/>
        </a:xfrm>
        <a:prstGeom prst="bentUpArrow">
          <a:avLst>
            <a:gd name="adj1" fmla="val 32840"/>
            <a:gd name="adj2" fmla="val 25000"/>
            <a:gd name="adj3" fmla="val 35780"/>
          </a:avLst>
        </a:prstGeom>
        <a:solidFill>
          <a:schemeClr val="accent4">
            <a:tint val="50000"/>
            <a:hueOff val="20650891"/>
            <a:satOff val="-12097"/>
            <a:lumOff val="137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CE4A1-DEB8-4047-BC08-31CE50EB865D}">
      <dsp:nvSpPr>
        <dsp:cNvPr id="0" name=""/>
        <dsp:cNvSpPr/>
      </dsp:nvSpPr>
      <dsp:spPr>
        <a:xfrm>
          <a:off x="1831571" y="1475641"/>
          <a:ext cx="1845784" cy="1291989"/>
        </a:xfrm>
        <a:prstGeom prst="roundRect">
          <a:avLst>
            <a:gd name="adj" fmla="val 16670"/>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Teaching</a:t>
          </a:r>
        </a:p>
      </dsp:txBody>
      <dsp:txXfrm>
        <a:off x="1894652" y="1538722"/>
        <a:ext cx="1719622" cy="1165827"/>
      </dsp:txXfrm>
    </dsp:sp>
    <dsp:sp modelId="{09DD1251-A364-BF47-BE13-C81DC223F873}">
      <dsp:nvSpPr>
        <dsp:cNvPr id="0" name=""/>
        <dsp:cNvSpPr/>
      </dsp:nvSpPr>
      <dsp:spPr>
        <a:xfrm>
          <a:off x="3677355" y="1598861"/>
          <a:ext cx="1342447" cy="104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Why</a:t>
          </a:r>
        </a:p>
      </dsp:txBody>
      <dsp:txXfrm>
        <a:off x="3677355" y="1598861"/>
        <a:ext cx="1342447" cy="1044242"/>
      </dsp:txXfrm>
    </dsp:sp>
    <dsp:sp modelId="{597E83FA-0C82-7947-875F-8990BFCF71C4}">
      <dsp:nvSpPr>
        <dsp:cNvPr id="0" name=""/>
        <dsp:cNvSpPr/>
      </dsp:nvSpPr>
      <dsp:spPr>
        <a:xfrm>
          <a:off x="3361922" y="2926971"/>
          <a:ext cx="1845784" cy="1291989"/>
        </a:xfrm>
        <a:prstGeom prst="roundRect">
          <a:avLst>
            <a:gd name="adj" fmla="val 1667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Warning</a:t>
          </a:r>
        </a:p>
      </dsp:txBody>
      <dsp:txXfrm>
        <a:off x="3425003" y="2990052"/>
        <a:ext cx="1719622" cy="1165827"/>
      </dsp:txXfrm>
    </dsp:sp>
    <dsp:sp modelId="{7021B60F-B27D-F14B-80A9-60FBB8586A27}">
      <dsp:nvSpPr>
        <dsp:cNvPr id="0" name=""/>
        <dsp:cNvSpPr/>
      </dsp:nvSpPr>
      <dsp:spPr>
        <a:xfrm>
          <a:off x="5207707" y="3050192"/>
          <a:ext cx="1342447" cy="104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chemeClr val="tx1"/>
              </a:solidFill>
            </a:rPr>
            <a:t>The Warning</a:t>
          </a:r>
        </a:p>
      </dsp:txBody>
      <dsp:txXfrm>
        <a:off x="5207707" y="3050192"/>
        <a:ext cx="1342447" cy="104424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6DCAE-C9F7-554D-BF64-4E775F87BBB0}" type="datetimeFigureOut">
              <a:rPr lang="en-US" smtClean="0"/>
              <a:t>4/29/21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F4B17-6C9A-7547-BBC4-90BB9D6B20BF}" type="slidenum">
              <a:rPr lang="en-US" smtClean="0"/>
              <a:t>‹#›</a:t>
            </a:fld>
            <a:endParaRPr lang="en-US"/>
          </a:p>
        </p:txBody>
      </p:sp>
    </p:spTree>
    <p:extLst>
      <p:ext uri="{BB962C8B-B14F-4D97-AF65-F5344CB8AC3E}">
        <p14:creationId xmlns:p14="http://schemas.microsoft.com/office/powerpoint/2010/main" val="615055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833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3150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856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06C07-2FD2-C147-9F89-3364F117C410}" type="slidenum">
              <a:rPr lang="en-US" smtClean="0"/>
              <a:t>42</a:t>
            </a:fld>
            <a:endParaRPr lang="en-US"/>
          </a:p>
        </p:txBody>
      </p:sp>
      <p:sp>
        <p:nvSpPr>
          <p:cNvPr id="5" name="Footer Placeholder 4"/>
          <p:cNvSpPr>
            <a:spLocks noGrp="1"/>
          </p:cNvSpPr>
          <p:nvPr>
            <p:ph type="ftr" sz="quarter" idx="11"/>
          </p:nvPr>
        </p:nvSpPr>
        <p:spPr/>
        <p:txBody>
          <a:bodyPr/>
          <a:lstStyle/>
          <a:p>
            <a:r>
              <a:rPr lang="en-US"/>
              <a:t>WWW.AOCWC.COM</a:t>
            </a:r>
          </a:p>
        </p:txBody>
      </p:sp>
      <p:sp>
        <p:nvSpPr>
          <p:cNvPr id="6" name="Header Placeholder 5"/>
          <p:cNvSpPr>
            <a:spLocks noGrp="1"/>
          </p:cNvSpPr>
          <p:nvPr>
            <p:ph type="hdr" sz="quarter" idx="12"/>
          </p:nvPr>
        </p:nvSpPr>
        <p:spPr/>
        <p:txBody>
          <a:bodyPr/>
          <a:lstStyle/>
          <a:p>
            <a:r>
              <a:rPr lang="en-US"/>
              <a:t>Alpha &amp; Omega CWC</a:t>
            </a:r>
          </a:p>
        </p:txBody>
      </p:sp>
    </p:spTree>
    <p:extLst>
      <p:ext uri="{BB962C8B-B14F-4D97-AF65-F5344CB8AC3E}">
        <p14:creationId xmlns:p14="http://schemas.microsoft.com/office/powerpoint/2010/main" val="369748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06C07-2FD2-C147-9F89-3364F117C410}" type="slidenum">
              <a:rPr lang="en-US" smtClean="0"/>
              <a:t>43</a:t>
            </a:fld>
            <a:endParaRPr lang="en-US"/>
          </a:p>
        </p:txBody>
      </p:sp>
      <p:sp>
        <p:nvSpPr>
          <p:cNvPr id="5" name="Footer Placeholder 4"/>
          <p:cNvSpPr>
            <a:spLocks noGrp="1"/>
          </p:cNvSpPr>
          <p:nvPr>
            <p:ph type="ftr" sz="quarter" idx="11"/>
          </p:nvPr>
        </p:nvSpPr>
        <p:spPr/>
        <p:txBody>
          <a:bodyPr/>
          <a:lstStyle/>
          <a:p>
            <a:r>
              <a:rPr lang="en-US"/>
              <a:t>WWW.AOCWC.COM</a:t>
            </a:r>
          </a:p>
        </p:txBody>
      </p:sp>
      <p:sp>
        <p:nvSpPr>
          <p:cNvPr id="6" name="Header Placeholder 5"/>
          <p:cNvSpPr>
            <a:spLocks noGrp="1"/>
          </p:cNvSpPr>
          <p:nvPr>
            <p:ph type="hdr" sz="quarter" idx="12"/>
          </p:nvPr>
        </p:nvSpPr>
        <p:spPr/>
        <p:txBody>
          <a:bodyPr/>
          <a:lstStyle/>
          <a:p>
            <a:r>
              <a:rPr lang="en-US"/>
              <a:t>Alpha &amp; Omega CWC</a:t>
            </a:r>
          </a:p>
        </p:txBody>
      </p:sp>
    </p:spTree>
    <p:extLst>
      <p:ext uri="{BB962C8B-B14F-4D97-AF65-F5344CB8AC3E}">
        <p14:creationId xmlns:p14="http://schemas.microsoft.com/office/powerpoint/2010/main" val="523248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06C07-2FD2-C147-9F89-3364F117C410}" type="slidenum">
              <a:rPr lang="en-US" smtClean="0"/>
              <a:t>44</a:t>
            </a:fld>
            <a:endParaRPr lang="en-US"/>
          </a:p>
        </p:txBody>
      </p:sp>
      <p:sp>
        <p:nvSpPr>
          <p:cNvPr id="5" name="Footer Placeholder 4"/>
          <p:cNvSpPr>
            <a:spLocks noGrp="1"/>
          </p:cNvSpPr>
          <p:nvPr>
            <p:ph type="ftr" sz="quarter" idx="11"/>
          </p:nvPr>
        </p:nvSpPr>
        <p:spPr/>
        <p:txBody>
          <a:bodyPr/>
          <a:lstStyle/>
          <a:p>
            <a:r>
              <a:rPr lang="en-US"/>
              <a:t>WWW.AOCWC.COM</a:t>
            </a:r>
          </a:p>
        </p:txBody>
      </p:sp>
      <p:sp>
        <p:nvSpPr>
          <p:cNvPr id="6" name="Header Placeholder 5"/>
          <p:cNvSpPr>
            <a:spLocks noGrp="1"/>
          </p:cNvSpPr>
          <p:nvPr>
            <p:ph type="hdr" sz="quarter" idx="12"/>
          </p:nvPr>
        </p:nvSpPr>
        <p:spPr/>
        <p:txBody>
          <a:bodyPr/>
          <a:lstStyle/>
          <a:p>
            <a:r>
              <a:rPr lang="en-US"/>
              <a:t>Alpha &amp; Omega CWC</a:t>
            </a:r>
          </a:p>
        </p:txBody>
      </p:sp>
    </p:spTree>
    <p:extLst>
      <p:ext uri="{BB962C8B-B14F-4D97-AF65-F5344CB8AC3E}">
        <p14:creationId xmlns:p14="http://schemas.microsoft.com/office/powerpoint/2010/main" val="1042053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06C07-2FD2-C147-9F89-3364F117C410}" type="slidenum">
              <a:rPr lang="en-US" smtClean="0"/>
              <a:t>45</a:t>
            </a:fld>
            <a:endParaRPr lang="en-US"/>
          </a:p>
        </p:txBody>
      </p:sp>
      <p:sp>
        <p:nvSpPr>
          <p:cNvPr id="5" name="Footer Placeholder 4"/>
          <p:cNvSpPr>
            <a:spLocks noGrp="1"/>
          </p:cNvSpPr>
          <p:nvPr>
            <p:ph type="ftr" sz="quarter" idx="11"/>
          </p:nvPr>
        </p:nvSpPr>
        <p:spPr/>
        <p:txBody>
          <a:bodyPr/>
          <a:lstStyle/>
          <a:p>
            <a:r>
              <a:rPr lang="en-US"/>
              <a:t>WWW.AOCWC.COM</a:t>
            </a:r>
          </a:p>
        </p:txBody>
      </p:sp>
      <p:sp>
        <p:nvSpPr>
          <p:cNvPr id="6" name="Header Placeholder 5"/>
          <p:cNvSpPr>
            <a:spLocks noGrp="1"/>
          </p:cNvSpPr>
          <p:nvPr>
            <p:ph type="hdr" sz="quarter" idx="12"/>
          </p:nvPr>
        </p:nvSpPr>
        <p:spPr/>
        <p:txBody>
          <a:bodyPr/>
          <a:lstStyle/>
          <a:p>
            <a:r>
              <a:rPr lang="en-US"/>
              <a:t>Alpha &amp; Omega CWC</a:t>
            </a:r>
          </a:p>
        </p:txBody>
      </p:sp>
    </p:spTree>
    <p:extLst>
      <p:ext uri="{BB962C8B-B14F-4D97-AF65-F5344CB8AC3E}">
        <p14:creationId xmlns:p14="http://schemas.microsoft.com/office/powerpoint/2010/main" val="227745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29045-2E6F-1C48-8B3E-D685B3AA037F}" type="slidenum">
              <a:rPr lang="en-US" smtClean="0"/>
              <a:t>46</a:t>
            </a:fld>
            <a:endParaRPr lang="en-US"/>
          </a:p>
        </p:txBody>
      </p:sp>
    </p:spTree>
    <p:extLst>
      <p:ext uri="{BB962C8B-B14F-4D97-AF65-F5344CB8AC3E}">
        <p14:creationId xmlns:p14="http://schemas.microsoft.com/office/powerpoint/2010/main" val="757685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931B-4188-B143-A866-625F91FCF0CE}" type="slidenum">
              <a:rPr lang="en-US" smtClean="0"/>
              <a:t>48</a:t>
            </a:fld>
            <a:endParaRPr lang="en-US"/>
          </a:p>
        </p:txBody>
      </p:sp>
    </p:spTree>
    <p:extLst>
      <p:ext uri="{BB962C8B-B14F-4D97-AF65-F5344CB8AC3E}">
        <p14:creationId xmlns:p14="http://schemas.microsoft.com/office/powerpoint/2010/main" val="1596143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874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B6DE3-5F82-BA47-AA6D-8390C5D74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11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36DD3-E09D-3A41-92DE-634674A131B7}" type="slidenum">
              <a:rPr lang="en-US" smtClean="0"/>
              <a:t>5</a:t>
            </a:fld>
            <a:endParaRPr lang="en-US"/>
          </a:p>
        </p:txBody>
      </p:sp>
    </p:spTree>
    <p:extLst>
      <p:ext uri="{BB962C8B-B14F-4D97-AF65-F5344CB8AC3E}">
        <p14:creationId xmlns:p14="http://schemas.microsoft.com/office/powerpoint/2010/main" val="413387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931B-4188-B143-A866-625F91FCF0CE}" type="slidenum">
              <a:rPr lang="en-US" smtClean="0"/>
              <a:t>52</a:t>
            </a:fld>
            <a:endParaRPr lang="en-US"/>
          </a:p>
        </p:txBody>
      </p:sp>
    </p:spTree>
    <p:extLst>
      <p:ext uri="{BB962C8B-B14F-4D97-AF65-F5344CB8AC3E}">
        <p14:creationId xmlns:p14="http://schemas.microsoft.com/office/powerpoint/2010/main" val="2642388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931B-4188-B143-A866-625F91FCF0CE}" type="slidenum">
              <a:rPr lang="en-US" smtClean="0"/>
              <a:t>53</a:t>
            </a:fld>
            <a:endParaRPr lang="en-US"/>
          </a:p>
        </p:txBody>
      </p:sp>
    </p:spTree>
    <p:extLst>
      <p:ext uri="{BB962C8B-B14F-4D97-AF65-F5344CB8AC3E}">
        <p14:creationId xmlns:p14="http://schemas.microsoft.com/office/powerpoint/2010/main" val="3352837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931B-4188-B143-A866-625F91FCF0CE}" type="slidenum">
              <a:rPr lang="en-US" smtClean="0"/>
              <a:t>54</a:t>
            </a:fld>
            <a:endParaRPr lang="en-US"/>
          </a:p>
        </p:txBody>
      </p:sp>
    </p:spTree>
    <p:extLst>
      <p:ext uri="{BB962C8B-B14F-4D97-AF65-F5344CB8AC3E}">
        <p14:creationId xmlns:p14="http://schemas.microsoft.com/office/powerpoint/2010/main" val="2832612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931B-4188-B143-A866-625F91FCF0CE}" type="slidenum">
              <a:rPr lang="en-US" smtClean="0"/>
              <a:t>55</a:t>
            </a:fld>
            <a:endParaRPr lang="en-US"/>
          </a:p>
        </p:txBody>
      </p:sp>
    </p:spTree>
    <p:extLst>
      <p:ext uri="{BB962C8B-B14F-4D97-AF65-F5344CB8AC3E}">
        <p14:creationId xmlns:p14="http://schemas.microsoft.com/office/powerpoint/2010/main" val="927095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931B-4188-B143-A866-625F91FCF0CE}" type="slidenum">
              <a:rPr lang="en-US" smtClean="0"/>
              <a:t>56</a:t>
            </a:fld>
            <a:endParaRPr lang="en-US"/>
          </a:p>
        </p:txBody>
      </p:sp>
    </p:spTree>
    <p:extLst>
      <p:ext uri="{BB962C8B-B14F-4D97-AF65-F5344CB8AC3E}">
        <p14:creationId xmlns:p14="http://schemas.microsoft.com/office/powerpoint/2010/main" val="2046102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B6DE3-5F82-BA47-AA6D-8390C5D74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908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126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B6DE3-5F82-BA47-AA6D-8390C5D74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970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Scriptures</a:t>
            </a:r>
          </a:p>
          <a:p>
            <a:pPr marL="171450" indent="-171450">
              <a:buFontTx/>
              <a:buChar char="-"/>
            </a:pPr>
            <a:r>
              <a:rPr lang="en-US" dirty="0"/>
              <a:t>Deuteronomy 4:1</a:t>
            </a:r>
          </a:p>
          <a:p>
            <a:pPr marL="171450" indent="-171450">
              <a:buFontTx/>
              <a:buChar char="-"/>
            </a:pPr>
            <a:r>
              <a:rPr lang="en-US" dirty="0"/>
              <a:t>2 Chronicles 15:3 “</a:t>
            </a:r>
            <a:r>
              <a:rPr lang="en-US" sz="1200" b="0" i="0" kern="1200" dirty="0">
                <a:solidFill>
                  <a:schemeClr val="tx1"/>
                </a:solidFill>
                <a:effectLst/>
                <a:latin typeface="+mn-lt"/>
                <a:ea typeface="+mn-ea"/>
                <a:cs typeface="+mn-cs"/>
              </a:rPr>
              <a:t>For a long time Israel was without the true God, without a priest to </a:t>
            </a:r>
            <a:r>
              <a:rPr lang="en-US" sz="1200" b="1" i="0" kern="1200" dirty="0">
                <a:solidFill>
                  <a:schemeClr val="tx1"/>
                </a:solidFill>
                <a:effectLst/>
                <a:latin typeface="+mn-lt"/>
                <a:ea typeface="+mn-ea"/>
                <a:cs typeface="+mn-cs"/>
              </a:rPr>
              <a:t>teach</a:t>
            </a:r>
            <a:r>
              <a:rPr lang="en-US" sz="1200" b="0" i="0" kern="1200" dirty="0">
                <a:solidFill>
                  <a:schemeClr val="tx1"/>
                </a:solidFill>
                <a:effectLst/>
                <a:latin typeface="+mn-lt"/>
                <a:ea typeface="+mn-ea"/>
                <a:cs typeface="+mn-cs"/>
              </a:rPr>
              <a:t> and without the law.”</a:t>
            </a:r>
          </a:p>
          <a:p>
            <a:pPr marL="171450" indent="-171450">
              <a:buFontTx/>
              <a:buChar char="-"/>
            </a:pPr>
            <a:r>
              <a:rPr lang="en-US" sz="1200" b="0" i="0" kern="1200" dirty="0">
                <a:solidFill>
                  <a:schemeClr val="tx1"/>
                </a:solidFill>
                <a:effectLst/>
                <a:latin typeface="+mn-lt"/>
                <a:ea typeface="+mn-ea"/>
                <a:cs typeface="+mn-cs"/>
              </a:rPr>
              <a:t>Psalms 27:11, 32:8 ‘Teach me your Way”</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5F4B17-6C9A-7547-BBC4-90BB9D6B20BF}" type="slidenum">
              <a:rPr lang="en-US" smtClean="0"/>
              <a:t>62</a:t>
            </a:fld>
            <a:endParaRPr lang="en-US"/>
          </a:p>
        </p:txBody>
      </p:sp>
    </p:spTree>
    <p:extLst>
      <p:ext uri="{BB962C8B-B14F-4D97-AF65-F5344CB8AC3E}">
        <p14:creationId xmlns:p14="http://schemas.microsoft.com/office/powerpoint/2010/main" val="2424408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931B-4188-B143-A866-625F91FCF0CE}" type="slidenum">
              <a:rPr lang="en-US" smtClean="0"/>
              <a:t>64</a:t>
            </a:fld>
            <a:endParaRPr lang="en-US"/>
          </a:p>
        </p:txBody>
      </p:sp>
    </p:spTree>
    <p:extLst>
      <p:ext uri="{BB962C8B-B14F-4D97-AF65-F5344CB8AC3E}">
        <p14:creationId xmlns:p14="http://schemas.microsoft.com/office/powerpoint/2010/main" val="178259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36DD3-E09D-3A41-92DE-634674A131B7}" type="slidenum">
              <a:rPr lang="en-US" smtClean="0"/>
              <a:t>7</a:t>
            </a:fld>
            <a:endParaRPr lang="en-US"/>
          </a:p>
        </p:txBody>
      </p:sp>
    </p:spTree>
    <p:extLst>
      <p:ext uri="{BB962C8B-B14F-4D97-AF65-F5344CB8AC3E}">
        <p14:creationId xmlns:p14="http://schemas.microsoft.com/office/powerpoint/2010/main" val="231191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931B-4188-B143-A866-625F91FCF0CE}" type="slidenum">
              <a:rPr lang="en-US" smtClean="0"/>
              <a:t>65</a:t>
            </a:fld>
            <a:endParaRPr lang="en-US"/>
          </a:p>
        </p:txBody>
      </p:sp>
    </p:spTree>
    <p:extLst>
      <p:ext uri="{BB962C8B-B14F-4D97-AF65-F5344CB8AC3E}">
        <p14:creationId xmlns:p14="http://schemas.microsoft.com/office/powerpoint/2010/main" val="1070470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931B-4188-B143-A866-625F91FCF0CE}" type="slidenum">
              <a:rPr lang="en-US" smtClean="0"/>
              <a:t>66</a:t>
            </a:fld>
            <a:endParaRPr lang="en-US"/>
          </a:p>
        </p:txBody>
      </p:sp>
    </p:spTree>
    <p:extLst>
      <p:ext uri="{BB962C8B-B14F-4D97-AF65-F5344CB8AC3E}">
        <p14:creationId xmlns:p14="http://schemas.microsoft.com/office/powerpoint/2010/main" val="3329606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E931B-4188-B143-A866-625F91FCF0CE}" type="slidenum">
              <a:rPr lang="en-US" smtClean="0"/>
              <a:t>67</a:t>
            </a:fld>
            <a:endParaRPr lang="en-US"/>
          </a:p>
        </p:txBody>
      </p:sp>
    </p:spTree>
    <p:extLst>
      <p:ext uri="{BB962C8B-B14F-4D97-AF65-F5344CB8AC3E}">
        <p14:creationId xmlns:p14="http://schemas.microsoft.com/office/powerpoint/2010/main" val="2846431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174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360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95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Scriptures</a:t>
            </a:r>
          </a:p>
          <a:p>
            <a:pPr marL="171450" indent="-171450">
              <a:buFontTx/>
              <a:buChar char="-"/>
            </a:pPr>
            <a:r>
              <a:rPr lang="en-US" dirty="0"/>
              <a:t>Deuteronomy 4:1</a:t>
            </a:r>
          </a:p>
          <a:p>
            <a:pPr marL="171450" indent="-171450">
              <a:buFontTx/>
              <a:buChar char="-"/>
            </a:pPr>
            <a:r>
              <a:rPr lang="en-US" dirty="0"/>
              <a:t>2 Chronicles 15:3 “</a:t>
            </a:r>
            <a:r>
              <a:rPr lang="en-US" sz="1200" b="0" i="0" kern="1200" dirty="0">
                <a:solidFill>
                  <a:schemeClr val="tx1"/>
                </a:solidFill>
                <a:effectLst/>
                <a:latin typeface="+mn-lt"/>
                <a:ea typeface="+mn-ea"/>
                <a:cs typeface="+mn-cs"/>
              </a:rPr>
              <a:t>For a long time Israel was without the true God, without a priest to </a:t>
            </a:r>
            <a:r>
              <a:rPr lang="en-US" sz="1200" b="1" i="0" kern="1200" dirty="0">
                <a:solidFill>
                  <a:schemeClr val="tx1"/>
                </a:solidFill>
                <a:effectLst/>
                <a:latin typeface="+mn-lt"/>
                <a:ea typeface="+mn-ea"/>
                <a:cs typeface="+mn-cs"/>
              </a:rPr>
              <a:t>teach</a:t>
            </a:r>
            <a:r>
              <a:rPr lang="en-US" sz="1200" b="0" i="0" kern="1200" dirty="0">
                <a:solidFill>
                  <a:schemeClr val="tx1"/>
                </a:solidFill>
                <a:effectLst/>
                <a:latin typeface="+mn-lt"/>
                <a:ea typeface="+mn-ea"/>
                <a:cs typeface="+mn-cs"/>
              </a:rPr>
              <a:t> and without the law.”</a:t>
            </a:r>
          </a:p>
          <a:p>
            <a:pPr marL="171450" indent="-171450">
              <a:buFontTx/>
              <a:buChar char="-"/>
            </a:pPr>
            <a:r>
              <a:rPr lang="en-US" sz="1200" b="0" i="0" kern="1200" dirty="0">
                <a:solidFill>
                  <a:schemeClr val="tx1"/>
                </a:solidFill>
                <a:effectLst/>
                <a:latin typeface="+mn-lt"/>
                <a:ea typeface="+mn-ea"/>
                <a:cs typeface="+mn-cs"/>
              </a:rPr>
              <a:t>Psalms 27:11, 32:8 ‘Teach me your Way”</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E5F4B17-6C9A-7547-BBC4-90BB9D6B20BF}" type="slidenum">
              <a:rPr lang="en-US" smtClean="0"/>
              <a:t>18</a:t>
            </a:fld>
            <a:endParaRPr lang="en-US"/>
          </a:p>
        </p:txBody>
      </p:sp>
    </p:spTree>
    <p:extLst>
      <p:ext uri="{BB962C8B-B14F-4D97-AF65-F5344CB8AC3E}">
        <p14:creationId xmlns:p14="http://schemas.microsoft.com/office/powerpoint/2010/main" val="367906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42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701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B6DE3-5F82-BA47-AA6D-8390C5D74DAB}" type="slidenum">
              <a:rPr lang="en-US" smtClean="0"/>
              <a:t>30</a:t>
            </a:fld>
            <a:endParaRPr lang="en-US"/>
          </a:p>
        </p:txBody>
      </p:sp>
    </p:spTree>
    <p:extLst>
      <p:ext uri="{BB962C8B-B14F-4D97-AF65-F5344CB8AC3E}">
        <p14:creationId xmlns:p14="http://schemas.microsoft.com/office/powerpoint/2010/main" val="70230812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D41D7-044E-0041-B0E3-481B40B22C2D}"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52C9846-50A4-6143-9868-E44230053E78}" type="slidenum">
              <a:rPr lang="en-US" smtClean="0"/>
              <a:t>‹#›</a:t>
            </a:fld>
            <a:endParaRPr lang="en-US"/>
          </a:p>
        </p:txBody>
      </p:sp>
    </p:spTree>
    <p:extLst>
      <p:ext uri="{BB962C8B-B14F-4D97-AF65-F5344CB8AC3E}">
        <p14:creationId xmlns:p14="http://schemas.microsoft.com/office/powerpoint/2010/main" val="158510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7D41D7-044E-0041-B0E3-481B40B22C2D}"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C9846-50A4-6143-9868-E44230053E78}" type="slidenum">
              <a:rPr lang="en-US" smtClean="0"/>
              <a:t>‹#›</a:t>
            </a:fld>
            <a:endParaRPr lang="en-US"/>
          </a:p>
        </p:txBody>
      </p:sp>
    </p:spTree>
    <p:extLst>
      <p:ext uri="{BB962C8B-B14F-4D97-AF65-F5344CB8AC3E}">
        <p14:creationId xmlns:p14="http://schemas.microsoft.com/office/powerpoint/2010/main" val="7664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D41D7-044E-0041-B0E3-481B40B22C2D}"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C9846-50A4-6143-9868-E44230053E78}" type="slidenum">
              <a:rPr lang="en-US" smtClean="0"/>
              <a:t>‹#›</a:t>
            </a:fld>
            <a:endParaRPr lang="en-US"/>
          </a:p>
        </p:txBody>
      </p:sp>
    </p:spTree>
    <p:extLst>
      <p:ext uri="{BB962C8B-B14F-4D97-AF65-F5344CB8AC3E}">
        <p14:creationId xmlns:p14="http://schemas.microsoft.com/office/powerpoint/2010/main" val="1510093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7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7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7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31411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r>
              <a:rPr lang="en-US"/>
              <a:t>2/5/11</a:t>
            </a:r>
          </a:p>
        </p:txBody>
      </p:sp>
      <p:sp>
        <p:nvSpPr>
          <p:cNvPr id="17" name="Footer Placeholder 16"/>
          <p:cNvSpPr>
            <a:spLocks noGrp="1"/>
          </p:cNvSpPr>
          <p:nvPr>
            <p:ph type="ftr" sz="quarter" idx="11"/>
          </p:nvPr>
        </p:nvSpPr>
        <p:spPr>
          <a:xfrm>
            <a:off x="3864864" y="6355080"/>
            <a:ext cx="4632960" cy="365760"/>
          </a:xfrm>
        </p:spPr>
        <p:txBody>
          <a:bodyPr/>
          <a:lstStyle/>
          <a:p>
            <a:r>
              <a:rPr lang="en-US"/>
              <a:t>Alpha &amp; Omega CWC</a:t>
            </a:r>
          </a:p>
        </p:txBody>
      </p:sp>
      <p:sp>
        <p:nvSpPr>
          <p:cNvPr id="29" name="Slide Number Placeholder 28"/>
          <p:cNvSpPr>
            <a:spLocks noGrp="1"/>
          </p:cNvSpPr>
          <p:nvPr>
            <p:ph type="sldNum" sz="quarter" idx="12"/>
          </p:nvPr>
        </p:nvSpPr>
        <p:spPr>
          <a:xfrm>
            <a:off x="1621536" y="6355080"/>
            <a:ext cx="1625600" cy="365760"/>
          </a:xfrm>
        </p:spPr>
        <p:txBody>
          <a:bodyPr/>
          <a:lstStyle/>
          <a:p>
            <a:fld id="{F0C94032-CD4C-4C25-B0C2-CEC720522D92}" type="slidenum">
              <a:rPr kumimoji="0" lang="en-US" smtClean="0"/>
              <a:pPr/>
              <a:t>‹#›</a:t>
            </a:fld>
            <a:endParaRPr kumimoji="0" lang="en-US" dirty="0">
              <a:solidFill>
                <a:schemeClr val="tx2"/>
              </a:solidFill>
            </a:endParaRP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737980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r>
              <a:rPr lang="en-US"/>
              <a:t>2/5/11</a:t>
            </a:r>
          </a:p>
        </p:txBody>
      </p:sp>
      <p:sp>
        <p:nvSpPr>
          <p:cNvPr id="5" name="Footer Placeholder 4"/>
          <p:cNvSpPr>
            <a:spLocks noGrp="1"/>
          </p:cNvSpPr>
          <p:nvPr>
            <p:ph type="ftr" sz="quarter" idx="11"/>
          </p:nvPr>
        </p:nvSpPr>
        <p:spPr/>
        <p:txBody>
          <a:bodyPr/>
          <a:lstStyle/>
          <a:p>
            <a:r>
              <a:rPr lang="en-US"/>
              <a:t>Alpha &amp; Omega CWC</a:t>
            </a:r>
          </a:p>
        </p:txBody>
      </p:sp>
      <p:sp>
        <p:nvSpPr>
          <p:cNvPr id="6" name="Slide Number Placeholder 5"/>
          <p:cNvSpPr>
            <a:spLocks noGrp="1"/>
          </p:cNvSpPr>
          <p:nvPr>
            <p:ph type="sldNum" sz="quarter" idx="12"/>
          </p:nvPr>
        </p:nvSpPr>
        <p:spPr/>
        <p:txBody>
          <a:bodyPr/>
          <a:lstStyle/>
          <a:p>
            <a:fld id="{EFA2860B-EB49-4C06-93B0-AD620ADE1F74}" type="slidenum">
              <a:rPr lang="en-US" smtClean="0"/>
              <a:pPr/>
              <a:t>‹#›</a:t>
            </a:fld>
            <a:endParaRPr lang="en-US"/>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1588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r>
              <a:rPr lang="en-US"/>
              <a:t>2/5/11</a:t>
            </a:r>
          </a:p>
        </p:txBody>
      </p:sp>
      <p:sp>
        <p:nvSpPr>
          <p:cNvPr id="5" name="Footer Placeholder 4"/>
          <p:cNvSpPr>
            <a:spLocks noGrp="1"/>
          </p:cNvSpPr>
          <p:nvPr>
            <p:ph type="ftr" sz="quarter" idx="11"/>
          </p:nvPr>
        </p:nvSpPr>
        <p:spPr>
          <a:xfrm>
            <a:off x="3864864" y="6355080"/>
            <a:ext cx="4632960" cy="365760"/>
          </a:xfrm>
        </p:spPr>
        <p:txBody>
          <a:bodyPr/>
          <a:lstStyle/>
          <a:p>
            <a:r>
              <a:rPr lang="en-US"/>
              <a:t>Alpha &amp; Omega CWC</a:t>
            </a:r>
          </a:p>
        </p:txBody>
      </p:sp>
      <p:sp>
        <p:nvSpPr>
          <p:cNvPr id="6" name="Slide Number Placeholder 5"/>
          <p:cNvSpPr>
            <a:spLocks noGrp="1"/>
          </p:cNvSpPr>
          <p:nvPr>
            <p:ph type="sldNum" sz="quarter" idx="12"/>
          </p:nvPr>
        </p:nvSpPr>
        <p:spPr>
          <a:xfrm>
            <a:off x="1426464" y="6355080"/>
            <a:ext cx="2027936" cy="365760"/>
          </a:xfrm>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2900093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r>
              <a:rPr lang="en-US"/>
              <a:t>2/5/11</a:t>
            </a:r>
          </a:p>
        </p:txBody>
      </p:sp>
      <p:sp>
        <p:nvSpPr>
          <p:cNvPr id="6" name="Footer Placeholder 5"/>
          <p:cNvSpPr>
            <a:spLocks noGrp="1"/>
          </p:cNvSpPr>
          <p:nvPr>
            <p:ph type="ftr" sz="quarter" idx="11"/>
          </p:nvPr>
        </p:nvSpPr>
        <p:spPr/>
        <p:txBody>
          <a:bodyPr/>
          <a:lstStyle/>
          <a:p>
            <a:r>
              <a:rPr lang="en-US"/>
              <a:t>Alpha &amp; Omega CWC</a:t>
            </a:r>
          </a:p>
        </p:txBody>
      </p:sp>
      <p:sp>
        <p:nvSpPr>
          <p:cNvPr id="7" name="Slide Number Placeholder 6"/>
          <p:cNvSpPr>
            <a:spLocks noGrp="1"/>
          </p:cNvSpPr>
          <p:nvPr>
            <p:ph type="sldNum" sz="quarter" idx="12"/>
          </p:nvPr>
        </p:nvSpPr>
        <p:spPr/>
        <p:txBody>
          <a:bodyPr/>
          <a:lstStyle/>
          <a:p>
            <a:fld id="{EFA2860B-EB49-4C06-93B0-AD620ADE1F74}" type="slidenum">
              <a:rPr lang="en-US" smtClean="0"/>
              <a:pPr/>
              <a:t>‹#›</a:t>
            </a:fld>
            <a:endParaRPr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8111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r>
              <a:rPr lang="en-US"/>
              <a:t>2/5/11</a:t>
            </a:r>
          </a:p>
        </p:txBody>
      </p:sp>
      <p:sp>
        <p:nvSpPr>
          <p:cNvPr id="8" name="Footer Placeholder 7"/>
          <p:cNvSpPr>
            <a:spLocks noGrp="1"/>
          </p:cNvSpPr>
          <p:nvPr>
            <p:ph type="ftr" sz="quarter" idx="11"/>
          </p:nvPr>
        </p:nvSpPr>
        <p:spPr/>
        <p:txBody>
          <a:bodyPr/>
          <a:lstStyle/>
          <a:p>
            <a:r>
              <a:rPr lang="en-US"/>
              <a:t>Alpha &amp; Omega CWC</a:t>
            </a:r>
          </a:p>
        </p:txBody>
      </p:sp>
      <p:sp>
        <p:nvSpPr>
          <p:cNvPr id="9" name="Slide Number Placeholder 8"/>
          <p:cNvSpPr>
            <a:spLocks noGrp="1"/>
          </p:cNvSpPr>
          <p:nvPr>
            <p:ph type="sldNum" sz="quarter" idx="12"/>
          </p:nvPr>
        </p:nvSpPr>
        <p:spPr/>
        <p:txBody>
          <a:bodyPr/>
          <a:lstStyle/>
          <a:p>
            <a:fld id="{EFA2860B-EB49-4C06-93B0-AD620ADE1F74}" type="slidenum">
              <a:rPr lang="en-US" smtClean="0"/>
              <a:pPr/>
              <a:t>‹#›</a:t>
            </a:fld>
            <a:endParaRPr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788408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a:t>2/5/11</a:t>
            </a:r>
          </a:p>
        </p:txBody>
      </p:sp>
      <p:sp>
        <p:nvSpPr>
          <p:cNvPr id="4" name="Footer Placeholder 3"/>
          <p:cNvSpPr>
            <a:spLocks noGrp="1"/>
          </p:cNvSpPr>
          <p:nvPr>
            <p:ph type="ftr" sz="quarter" idx="11"/>
          </p:nvPr>
        </p:nvSpPr>
        <p:spPr/>
        <p:txBody>
          <a:bodyPr/>
          <a:lstStyle/>
          <a:p>
            <a:r>
              <a:rPr lang="en-US"/>
              <a:t>Alpha &amp; Omega CWC</a:t>
            </a:r>
          </a:p>
        </p:txBody>
      </p:sp>
      <p:sp>
        <p:nvSpPr>
          <p:cNvPr id="5" name="Slide Number Placeholder 4"/>
          <p:cNvSpPr>
            <a:spLocks noGrp="1"/>
          </p:cNvSpPr>
          <p:nvPr>
            <p:ph type="sldNum" sz="quarter" idx="12"/>
          </p:nvPr>
        </p:nvSpPr>
        <p:spPr/>
        <p:txBody>
          <a:bodyPr/>
          <a:lstStyle/>
          <a:p>
            <a:fld id="{EFA2860B-EB49-4C06-93B0-AD620ADE1F74}" type="slidenum">
              <a:rPr lang="en-US" smtClean="0"/>
              <a:pPr/>
              <a:t>‹#›</a:t>
            </a:fld>
            <a:endParaRPr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945450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2/5/11</a:t>
            </a:r>
          </a:p>
        </p:txBody>
      </p:sp>
      <p:sp>
        <p:nvSpPr>
          <p:cNvPr id="3" name="Footer Placeholder 2"/>
          <p:cNvSpPr>
            <a:spLocks noGrp="1"/>
          </p:cNvSpPr>
          <p:nvPr>
            <p:ph type="ftr" sz="quarter" idx="11"/>
          </p:nvPr>
        </p:nvSpPr>
        <p:spPr/>
        <p:txBody>
          <a:bodyPr/>
          <a:lstStyle/>
          <a:p>
            <a:r>
              <a:rPr lang="en-US"/>
              <a:t>Alpha &amp; Omega CWC</a:t>
            </a:r>
          </a:p>
        </p:txBody>
      </p:sp>
      <p:sp>
        <p:nvSpPr>
          <p:cNvPr id="4" name="Slide Number Placeholder 3"/>
          <p:cNvSpPr>
            <a:spLocks noGrp="1"/>
          </p:cNvSpPr>
          <p:nvPr>
            <p:ph type="sldNum" sz="quarter" idx="12"/>
          </p:nvPr>
        </p:nvSpPr>
        <p:spPr/>
        <p:txBody>
          <a:bodyPr/>
          <a:lstStyle/>
          <a:p>
            <a:fld id="{EFA2860B-EB49-4C06-93B0-AD620ADE1F74}" type="slidenum">
              <a:rPr lang="en-US" smtClean="0"/>
              <a:pPr/>
              <a:t>‹#›</a:t>
            </a:fld>
            <a:endParaRPr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95365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81860"/>
            <a:ext cx="10058400" cy="821654"/>
          </a:xfrm>
        </p:spPr>
        <p:txBody>
          <a:bodyPr>
            <a:normAutofit/>
          </a:bodyPr>
          <a:lstStyle>
            <a:lvl1pPr algn="ctr">
              <a:defRPr sz="4800"/>
            </a:lvl1pPr>
          </a:lstStyle>
          <a:p>
            <a:r>
              <a:rPr lang="en-US" dirty="0"/>
              <a:t>Click to edit Master title style</a:t>
            </a:r>
          </a:p>
        </p:txBody>
      </p:sp>
      <p:sp>
        <p:nvSpPr>
          <p:cNvPr id="3" name="Content Placeholder 2"/>
          <p:cNvSpPr>
            <a:spLocks noGrp="1"/>
          </p:cNvSpPr>
          <p:nvPr>
            <p:ph idx="1"/>
          </p:nvPr>
        </p:nvSpPr>
        <p:spPr>
          <a:xfrm>
            <a:off x="1066800" y="1403604"/>
            <a:ext cx="10058400" cy="4050792"/>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D41D7-044E-0041-B0E3-481B40B22C2D}"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C9846-50A4-6143-9868-E44230053E78}" type="slidenum">
              <a:rPr lang="en-US" smtClean="0"/>
              <a:t>‹#›</a:t>
            </a:fld>
            <a:endParaRPr lang="en-US"/>
          </a:p>
        </p:txBody>
      </p:sp>
    </p:spTree>
    <p:extLst>
      <p:ext uri="{BB962C8B-B14F-4D97-AF65-F5344CB8AC3E}">
        <p14:creationId xmlns:p14="http://schemas.microsoft.com/office/powerpoint/2010/main" val="43051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2/5/11</a:t>
            </a:r>
          </a:p>
        </p:txBody>
      </p:sp>
      <p:sp>
        <p:nvSpPr>
          <p:cNvPr id="6" name="Footer Placeholder 5"/>
          <p:cNvSpPr>
            <a:spLocks noGrp="1"/>
          </p:cNvSpPr>
          <p:nvPr>
            <p:ph type="ftr" sz="quarter" idx="11"/>
          </p:nvPr>
        </p:nvSpPr>
        <p:spPr/>
        <p:txBody>
          <a:bodyPr/>
          <a:lstStyle/>
          <a:p>
            <a:r>
              <a:rPr lang="en-US"/>
              <a:t>Alpha &amp; Omega CWC</a:t>
            </a:r>
          </a:p>
        </p:txBody>
      </p:sp>
      <p:sp>
        <p:nvSpPr>
          <p:cNvPr id="7" name="Slide Number Placeholder 6"/>
          <p:cNvSpPr>
            <a:spLocks noGrp="1"/>
          </p:cNvSpPr>
          <p:nvPr>
            <p:ph type="sldNum" sz="quarter" idx="12"/>
          </p:nvPr>
        </p:nvSpPr>
        <p:spPr/>
        <p:txBody>
          <a:bodyPr/>
          <a:lstStyle/>
          <a:p>
            <a:fld id="{EFA2860B-EB49-4C06-93B0-AD620ADE1F74}" type="slidenum">
              <a:rPr lang="en-US" smtClean="0"/>
              <a:pPr/>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80568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2/5/11</a:t>
            </a:r>
          </a:p>
        </p:txBody>
      </p:sp>
      <p:sp>
        <p:nvSpPr>
          <p:cNvPr id="6" name="Footer Placeholder 5"/>
          <p:cNvSpPr>
            <a:spLocks noGrp="1"/>
          </p:cNvSpPr>
          <p:nvPr>
            <p:ph type="ftr" sz="quarter" idx="11"/>
          </p:nvPr>
        </p:nvSpPr>
        <p:spPr/>
        <p:txBody>
          <a:bodyPr/>
          <a:lstStyle/>
          <a:p>
            <a:r>
              <a:rPr lang="en-US"/>
              <a:t>Alpha &amp; Omega CWC</a:t>
            </a:r>
          </a:p>
        </p:txBody>
      </p:sp>
      <p:sp>
        <p:nvSpPr>
          <p:cNvPr id="7" name="Slide Number Placeholder 6"/>
          <p:cNvSpPr>
            <a:spLocks noGrp="1"/>
          </p:cNvSpPr>
          <p:nvPr>
            <p:ph type="sldNum" sz="quarter" idx="12"/>
          </p:nvPr>
        </p:nvSpPr>
        <p:spPr/>
        <p:txBody>
          <a:bodyPr/>
          <a:lstStyle/>
          <a:p>
            <a:fld id="{EFA2860B-EB49-4C06-93B0-AD620ADE1F74}" type="slidenum">
              <a:rPr lang="en-US" smtClean="0"/>
              <a:pPr/>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27265128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2/5/11</a:t>
            </a:r>
          </a:p>
        </p:txBody>
      </p:sp>
      <p:sp>
        <p:nvSpPr>
          <p:cNvPr id="5" name="Footer Placeholder 4"/>
          <p:cNvSpPr>
            <a:spLocks noGrp="1"/>
          </p:cNvSpPr>
          <p:nvPr>
            <p:ph type="ftr" sz="quarter" idx="11"/>
          </p:nvPr>
        </p:nvSpPr>
        <p:spPr/>
        <p:txBody>
          <a:bodyPr/>
          <a:lstStyle/>
          <a:p>
            <a:r>
              <a:rPr lang="en-US"/>
              <a:t>Alpha &amp; Omega CWC</a:t>
            </a:r>
          </a:p>
        </p:txBody>
      </p:sp>
      <p:sp>
        <p:nvSpPr>
          <p:cNvPr id="6" name="Slide Number Placeholder 5"/>
          <p:cNvSpPr>
            <a:spLocks noGrp="1"/>
          </p:cNvSpPr>
          <p:nvPr>
            <p:ph type="sldNum" sz="quarter" idx="12"/>
          </p:nvPr>
        </p:nvSpPr>
        <p:spPr/>
        <p:txBody>
          <a:bodyPr/>
          <a:lstStyle/>
          <a:p>
            <a:fld id="{EFA2860B-EB49-4C06-93B0-AD620ADE1F74}" type="slidenum">
              <a:rPr lang="en-US" smtClean="0"/>
              <a:pPr/>
              <a:t>‹#›</a:t>
            </a:fld>
            <a:endParaRPr lang="en-US"/>
          </a:p>
        </p:txBody>
      </p:sp>
    </p:spTree>
    <p:extLst>
      <p:ext uri="{BB962C8B-B14F-4D97-AF65-F5344CB8AC3E}">
        <p14:creationId xmlns:p14="http://schemas.microsoft.com/office/powerpoint/2010/main" val="1839425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2/5/11</a:t>
            </a:r>
          </a:p>
        </p:txBody>
      </p:sp>
      <p:sp>
        <p:nvSpPr>
          <p:cNvPr id="5" name="Footer Placeholder 4"/>
          <p:cNvSpPr>
            <a:spLocks noGrp="1"/>
          </p:cNvSpPr>
          <p:nvPr>
            <p:ph type="ftr" sz="quarter" idx="11"/>
          </p:nvPr>
        </p:nvSpPr>
        <p:spPr/>
        <p:txBody>
          <a:bodyPr/>
          <a:lstStyle/>
          <a:p>
            <a:r>
              <a:rPr lang="en-US"/>
              <a:t>Alpha &amp; Omega CWC</a:t>
            </a:r>
          </a:p>
        </p:txBody>
      </p:sp>
      <p:sp>
        <p:nvSpPr>
          <p:cNvPr id="6" name="Slide Number Placeholder 5"/>
          <p:cNvSpPr>
            <a:spLocks noGrp="1"/>
          </p:cNvSpPr>
          <p:nvPr>
            <p:ph type="sldNum" sz="quarter" idx="12"/>
          </p:nvPr>
        </p:nvSpPr>
        <p:spPr/>
        <p:txBody>
          <a:bodyPr/>
          <a:lstStyle/>
          <a:p>
            <a:fld id="{EFA2860B-EB49-4C06-93B0-AD620ADE1F74}" type="slidenum">
              <a:rPr lang="en-US" smtClean="0"/>
              <a:pPr/>
              <a:t>‹#›</a:t>
            </a:fld>
            <a:endParaRPr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extLst>
      <p:ext uri="{BB962C8B-B14F-4D97-AF65-F5344CB8AC3E}">
        <p14:creationId xmlns:p14="http://schemas.microsoft.com/office/powerpoint/2010/main" val="238002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FE7D41D7-044E-0041-B0E3-481B40B22C2D}" type="datetimeFigureOut">
              <a:rPr lang="en-US" smtClean="0"/>
              <a:t>4/29/21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52C9846-50A4-6143-9868-E44230053E78}" type="slidenum">
              <a:rPr lang="en-US" smtClean="0"/>
              <a:t>‹#›</a:t>
            </a:fld>
            <a:endParaRPr lang="en-US"/>
          </a:p>
        </p:txBody>
      </p:sp>
    </p:spTree>
    <p:extLst>
      <p:ext uri="{BB962C8B-B14F-4D97-AF65-F5344CB8AC3E}">
        <p14:creationId xmlns:p14="http://schemas.microsoft.com/office/powerpoint/2010/main" val="326517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D41D7-044E-0041-B0E3-481B40B22C2D}" type="datetimeFigureOut">
              <a:rPr lang="en-US" smtClean="0"/>
              <a:t>4/29/21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C9846-50A4-6143-9868-E44230053E78}" type="slidenum">
              <a:rPr lang="en-US" smtClean="0"/>
              <a:t>‹#›</a:t>
            </a:fld>
            <a:endParaRPr lang="en-US"/>
          </a:p>
        </p:txBody>
      </p:sp>
    </p:spTree>
    <p:extLst>
      <p:ext uri="{BB962C8B-B14F-4D97-AF65-F5344CB8AC3E}">
        <p14:creationId xmlns:p14="http://schemas.microsoft.com/office/powerpoint/2010/main" val="177277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D41D7-044E-0041-B0E3-481B40B22C2D}" type="datetimeFigureOut">
              <a:rPr lang="en-US" smtClean="0"/>
              <a:t>4/29/21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C9846-50A4-6143-9868-E44230053E7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2440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E7D41D7-044E-0041-B0E3-481B40B22C2D}" type="datetimeFigureOut">
              <a:rPr lang="en-US" smtClean="0"/>
              <a:t>4/29/21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C9846-50A4-6143-9868-E44230053E78}" type="slidenum">
              <a:rPr lang="en-US" smtClean="0"/>
              <a:t>‹#›</a:t>
            </a:fld>
            <a:endParaRPr lang="en-US"/>
          </a:p>
        </p:txBody>
      </p:sp>
      <p:sp>
        <p:nvSpPr>
          <p:cNvPr id="6" name="Title 5"/>
          <p:cNvSpPr>
            <a:spLocks noGrp="1"/>
          </p:cNvSpPr>
          <p:nvPr>
            <p:ph type="title"/>
          </p:nvPr>
        </p:nvSpPr>
        <p:spPr>
          <a:xfrm>
            <a:off x="1088136" y="220091"/>
            <a:ext cx="10058400" cy="988223"/>
          </a:xfrm>
        </p:spPr>
        <p:txBody>
          <a:bodyPr>
            <a:normAutofit/>
          </a:bodyPr>
          <a:lstStyle>
            <a:lvl1pPr algn="ctr">
              <a:defRPr sz="4800"/>
            </a:lvl1pPr>
          </a:lstStyle>
          <a:p>
            <a:r>
              <a:rPr lang="en-US"/>
              <a:t>Click to edit Master title style</a:t>
            </a:r>
          </a:p>
        </p:txBody>
      </p:sp>
    </p:spTree>
    <p:extLst>
      <p:ext uri="{BB962C8B-B14F-4D97-AF65-F5344CB8AC3E}">
        <p14:creationId xmlns:p14="http://schemas.microsoft.com/office/powerpoint/2010/main" val="118606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D41D7-044E-0041-B0E3-481B40B22C2D}" type="datetimeFigureOut">
              <a:rPr lang="en-US" smtClean="0"/>
              <a:t>4/29/21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C9846-50A4-6143-9868-E44230053E78}" type="slidenum">
              <a:rPr lang="en-US" smtClean="0"/>
              <a:t>‹#›</a:t>
            </a:fld>
            <a:endParaRPr lang="en-US"/>
          </a:p>
        </p:txBody>
      </p:sp>
    </p:spTree>
    <p:extLst>
      <p:ext uri="{BB962C8B-B14F-4D97-AF65-F5344CB8AC3E}">
        <p14:creationId xmlns:p14="http://schemas.microsoft.com/office/powerpoint/2010/main" val="361023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7D41D7-044E-0041-B0E3-481B40B22C2D}" type="datetimeFigureOut">
              <a:rPr lang="en-US" smtClean="0"/>
              <a:t>4/29/21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A52C9846-50A4-6143-9868-E44230053E78}" type="slidenum">
              <a:rPr lang="en-US" smtClean="0"/>
              <a:t>‹#›</a:t>
            </a:fld>
            <a:endParaRPr lang="en-US"/>
          </a:p>
        </p:txBody>
      </p:sp>
    </p:spTree>
    <p:extLst>
      <p:ext uri="{BB962C8B-B14F-4D97-AF65-F5344CB8AC3E}">
        <p14:creationId xmlns:p14="http://schemas.microsoft.com/office/powerpoint/2010/main" val="55631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7D41D7-044E-0041-B0E3-481B40B22C2D}" type="datetimeFigureOut">
              <a:rPr lang="en-US" smtClean="0"/>
              <a:t>4/29/21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A52C9846-50A4-6143-9868-E44230053E78}" type="slidenum">
              <a:rPr lang="en-US" smtClean="0"/>
              <a:t>‹#›</a:t>
            </a:fld>
            <a:endParaRPr lang="en-US"/>
          </a:p>
        </p:txBody>
      </p:sp>
    </p:spTree>
    <p:extLst>
      <p:ext uri="{BB962C8B-B14F-4D97-AF65-F5344CB8AC3E}">
        <p14:creationId xmlns:p14="http://schemas.microsoft.com/office/powerpoint/2010/main" val="194791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E7D41D7-044E-0041-B0E3-481B40B22C2D}" type="datetimeFigureOut">
              <a:rPr lang="en-US" smtClean="0"/>
              <a:t>4/29/21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52C9846-50A4-6143-9868-E44230053E78}" type="slidenum">
              <a:rPr lang="en-US" smtClean="0"/>
              <a:t>‹#›</a:t>
            </a:fld>
            <a:endParaRPr lang="en-US"/>
          </a:p>
        </p:txBody>
      </p:sp>
    </p:spTree>
    <p:extLst>
      <p:ext uri="{BB962C8B-B14F-4D97-AF65-F5344CB8AC3E}">
        <p14:creationId xmlns:p14="http://schemas.microsoft.com/office/powerpoint/2010/main" val="37091800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7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Calibri"/>
              <a:buNone/>
              <a:defRPr sz="33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9pPr>
          </a:lstStyle>
          <a:p>
            <a:endParaRPr/>
          </a:p>
        </p:txBody>
      </p:sp>
      <p:sp>
        <p:nvSpPr>
          <p:cNvPr id="12" name="Google Shape;12;p7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7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7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Calibri"/>
                <a:ea typeface="Calibri"/>
                <a:cs typeface="Calibri"/>
                <a:sym typeface="Calibri"/>
              </a:defRPr>
            </a:lvl1pPr>
            <a:lvl2pPr marL="0" marR="0" lvl="1" indent="0" algn="r" rtl="0">
              <a:spcBef>
                <a:spcPts val="0"/>
              </a:spcBef>
              <a:buNone/>
              <a:defRPr sz="900" b="0" i="0" u="none" strike="noStrike" cap="none">
                <a:solidFill>
                  <a:schemeClr val="lt1"/>
                </a:solidFill>
                <a:latin typeface="Calibri"/>
                <a:ea typeface="Calibri"/>
                <a:cs typeface="Calibri"/>
                <a:sym typeface="Calibri"/>
              </a:defRPr>
            </a:lvl2pPr>
            <a:lvl3pPr marL="0" marR="0" lvl="2" indent="0" algn="r" rtl="0">
              <a:spcBef>
                <a:spcPts val="0"/>
              </a:spcBef>
              <a:buNone/>
              <a:defRPr sz="900" b="0" i="0" u="none" strike="noStrike" cap="none">
                <a:solidFill>
                  <a:schemeClr val="lt1"/>
                </a:solidFill>
                <a:latin typeface="Calibri"/>
                <a:ea typeface="Calibri"/>
                <a:cs typeface="Calibri"/>
                <a:sym typeface="Calibri"/>
              </a:defRPr>
            </a:lvl3pPr>
            <a:lvl4pPr marL="0" marR="0" lvl="3" indent="0" algn="r" rtl="0">
              <a:spcBef>
                <a:spcPts val="0"/>
              </a:spcBef>
              <a:buNone/>
              <a:defRPr sz="900" b="0" i="0" u="none" strike="noStrike" cap="none">
                <a:solidFill>
                  <a:schemeClr val="lt1"/>
                </a:solidFill>
                <a:latin typeface="Calibri"/>
                <a:ea typeface="Calibri"/>
                <a:cs typeface="Calibri"/>
                <a:sym typeface="Calibri"/>
              </a:defRPr>
            </a:lvl4pPr>
            <a:lvl5pPr marL="0" marR="0" lvl="4" indent="0" algn="r" rtl="0">
              <a:spcBef>
                <a:spcPts val="0"/>
              </a:spcBef>
              <a:buNone/>
              <a:defRPr sz="900" b="0" i="0" u="none" strike="noStrike" cap="none">
                <a:solidFill>
                  <a:schemeClr val="lt1"/>
                </a:solidFill>
                <a:latin typeface="Calibri"/>
                <a:ea typeface="Calibri"/>
                <a:cs typeface="Calibri"/>
                <a:sym typeface="Calibri"/>
              </a:defRPr>
            </a:lvl5pPr>
            <a:lvl6pPr marL="0" marR="0" lvl="5" indent="0" algn="r" rtl="0">
              <a:spcBef>
                <a:spcPts val="0"/>
              </a:spcBef>
              <a:buNone/>
              <a:defRPr sz="900" b="0" i="0" u="none" strike="noStrike" cap="none">
                <a:solidFill>
                  <a:schemeClr val="lt1"/>
                </a:solidFill>
                <a:latin typeface="Calibri"/>
                <a:ea typeface="Calibri"/>
                <a:cs typeface="Calibri"/>
                <a:sym typeface="Calibri"/>
              </a:defRPr>
            </a:lvl6pPr>
            <a:lvl7pPr marL="0" marR="0" lvl="6" indent="0" algn="r" rtl="0">
              <a:spcBef>
                <a:spcPts val="0"/>
              </a:spcBef>
              <a:buNone/>
              <a:defRPr sz="900" b="0" i="0" u="none" strike="noStrike" cap="none">
                <a:solidFill>
                  <a:schemeClr val="lt1"/>
                </a:solidFill>
                <a:latin typeface="Calibri"/>
                <a:ea typeface="Calibri"/>
                <a:cs typeface="Calibri"/>
                <a:sym typeface="Calibri"/>
              </a:defRPr>
            </a:lvl7pPr>
            <a:lvl8pPr marL="0" marR="0" lvl="7" indent="0" algn="r" rtl="0">
              <a:spcBef>
                <a:spcPts val="0"/>
              </a:spcBef>
              <a:buNone/>
              <a:defRPr sz="900" b="0" i="0" u="none" strike="noStrike" cap="none">
                <a:solidFill>
                  <a:schemeClr val="lt1"/>
                </a:solidFill>
                <a:latin typeface="Calibri"/>
                <a:ea typeface="Calibri"/>
                <a:cs typeface="Calibri"/>
                <a:sym typeface="Calibri"/>
              </a:defRPr>
            </a:lvl8pPr>
            <a:lvl9pPr marL="0" marR="0" lvl="8" indent="0" algn="r" rtl="0">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30684595"/>
      </p:ext>
    </p:extLst>
  </p:cSld>
  <p:clrMap bg1="lt1" tx1="dk1" bg2="dk2" tx2="lt2" accent1="accent1" accent2="accent2" accent3="accent3" accent4="accent4" accent5="accent5" accent6="accent6" hlink="hlink" folHlink="folHlink"/>
  <p:sldLayoutIdLst>
    <p:sldLayoutId id="214748380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r>
              <a:rPr lang="en-US"/>
              <a:t>2/5/11</a:t>
            </a: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r>
              <a:rPr lang="en-US"/>
              <a:t>Alpha &amp; Omega CWC</a:t>
            </a: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EFA2860B-EB49-4C06-93B0-AD620ADE1F74}" type="slidenum">
              <a:rPr lang="en-US" smtClean="0"/>
              <a:pPr/>
              <a:t>‹#›</a:t>
            </a:fld>
            <a:endParaRPr lang="en-US"/>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5463141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sldNum="0"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5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3" name="Google Shape;173;p1"/>
          <p:cNvSpPr/>
          <p:nvPr/>
        </p:nvSpPr>
        <p:spPr>
          <a:xfrm>
            <a:off x="1524000" y="857250"/>
            <a:ext cx="9144000" cy="5143500"/>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pic>
        <p:nvPicPr>
          <p:cNvPr id="174" name="Google Shape;174;p1" descr="A close up of a flower&#10;&#10;Description automatically generated"/>
          <p:cNvPicPr preferRelativeResize="0">
            <a:picLocks noGrp="1"/>
          </p:cNvPicPr>
          <p:nvPr>
            <p:ph type="body" idx="4294967295"/>
          </p:nvPr>
        </p:nvPicPr>
        <p:blipFill rotWithShape="1">
          <a:blip r:embed="rId3">
            <a:alphaModFix/>
          </a:blip>
          <a:srcRect t="9091" r="13818"/>
          <a:stretch/>
        </p:blipFill>
        <p:spPr>
          <a:xfrm>
            <a:off x="4167448" y="941337"/>
            <a:ext cx="6500551" cy="5142835"/>
          </a:xfrm>
          <a:prstGeom prst="rect">
            <a:avLst/>
          </a:prstGeom>
          <a:noFill/>
          <a:ln>
            <a:noFill/>
          </a:ln>
        </p:spPr>
      </p:pic>
      <p:sp>
        <p:nvSpPr>
          <p:cNvPr id="175" name="Google Shape;175;p1"/>
          <p:cNvSpPr/>
          <p:nvPr/>
        </p:nvSpPr>
        <p:spPr>
          <a:xfrm>
            <a:off x="1524003" y="857250"/>
            <a:ext cx="7004405" cy="51435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6" name="Google Shape;176;p1"/>
          <p:cNvSpPr txBox="1"/>
          <p:nvPr/>
        </p:nvSpPr>
        <p:spPr>
          <a:xfrm>
            <a:off x="1613592" y="1527341"/>
            <a:ext cx="3705505" cy="2192495"/>
          </a:xfrm>
          <a:prstGeom prst="rect">
            <a:avLst/>
          </a:prstGeom>
          <a:noFill/>
          <a:ln>
            <a:noFill/>
          </a:ln>
        </p:spPr>
        <p:txBody>
          <a:bodyPr spcFirstLastPara="1" wrap="square" lIns="68575" tIns="34275" rIns="68575" bIns="34275" anchor="ctr" anchorCtr="0">
            <a:normAutofit/>
          </a:bodyPr>
          <a:lstStyle/>
          <a:p>
            <a:pPr algn="ctr">
              <a:lnSpc>
                <a:spcPct val="90000"/>
              </a:lnSpc>
              <a:buClr>
                <a:srgbClr val="FFFFFF"/>
              </a:buClr>
              <a:buSzPts val="5400"/>
            </a:pPr>
            <a:r>
              <a:rPr lang="en-US" sz="5400" b="1" kern="0">
                <a:solidFill>
                  <a:srgbClr val="FFFFFF"/>
                </a:solidFill>
                <a:latin typeface="Calibri"/>
                <a:ea typeface="Calibri"/>
                <a:cs typeface="Calibri"/>
                <a:sym typeface="Calibri"/>
              </a:rPr>
              <a:t>Simplicity of The Word</a:t>
            </a:r>
            <a:endParaRPr sz="1400" kern="0">
              <a:solidFill>
                <a:srgbClr val="000000"/>
              </a:solidFill>
              <a:latin typeface="Arial"/>
              <a:cs typeface="Arial"/>
              <a:sym typeface="Arial"/>
            </a:endParaRPr>
          </a:p>
        </p:txBody>
      </p:sp>
      <p:sp>
        <p:nvSpPr>
          <p:cNvPr id="177" name="Google Shape;177;p1"/>
          <p:cNvSpPr/>
          <p:nvPr/>
        </p:nvSpPr>
        <p:spPr>
          <a:xfrm rot="5400000">
            <a:off x="2093941" y="1117343"/>
            <a:ext cx="109728" cy="528066"/>
          </a:xfrm>
          <a:prstGeom prst="rect">
            <a:avLst/>
          </a:prstGeom>
          <a:solidFill>
            <a:schemeClr val="accent2"/>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8" name="Google Shape;178;p1"/>
          <p:cNvSpPr/>
          <p:nvPr/>
        </p:nvSpPr>
        <p:spPr>
          <a:xfrm>
            <a:off x="1884772" y="4267440"/>
            <a:ext cx="2983230" cy="13716"/>
          </a:xfrm>
          <a:prstGeom prst="rect">
            <a:avLst/>
          </a:prstGeom>
          <a:solidFill>
            <a:schemeClr val="lt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9" name="Google Shape;179;p1"/>
          <p:cNvSpPr txBox="1"/>
          <p:nvPr/>
        </p:nvSpPr>
        <p:spPr>
          <a:xfrm>
            <a:off x="1613591" y="4321407"/>
            <a:ext cx="3352270" cy="679673"/>
          </a:xfrm>
          <a:prstGeom prst="rect">
            <a:avLst/>
          </a:prstGeom>
          <a:noFill/>
          <a:ln>
            <a:noFill/>
          </a:ln>
        </p:spPr>
        <p:txBody>
          <a:bodyPr spcFirstLastPara="1" wrap="square" lIns="91425" tIns="45700" rIns="91425" bIns="45700" anchor="t" anchorCtr="0">
            <a:spAutoFit/>
          </a:bodyPr>
          <a:lstStyle/>
          <a:p>
            <a:pPr algn="ctr">
              <a:buClr>
                <a:srgbClr val="FFFFFF"/>
              </a:buClr>
              <a:buSzPts val="1600"/>
            </a:pPr>
            <a:r>
              <a:rPr lang="en-US" sz="1600" i="1" kern="0">
                <a:solidFill>
                  <a:srgbClr val="FFFFFF"/>
                </a:solidFill>
                <a:latin typeface="Calibri"/>
                <a:ea typeface="Calibri"/>
                <a:cs typeface="Calibri"/>
                <a:sym typeface="Calibri"/>
              </a:rPr>
              <a:t>www.simplicityoftheword.com</a:t>
            </a:r>
            <a:endParaRPr sz="1400" kern="0">
              <a:solidFill>
                <a:srgbClr val="000000"/>
              </a:solidFill>
              <a:latin typeface="Arial"/>
              <a:cs typeface="Arial"/>
              <a:sym typeface="Arial"/>
            </a:endParaRPr>
          </a:p>
          <a:p>
            <a:pPr algn="ctr">
              <a:spcBef>
                <a:spcPts val="450"/>
              </a:spcBef>
              <a:buClr>
                <a:srgbClr val="FFFF00"/>
              </a:buClr>
              <a:buSzPts val="1800"/>
            </a:pPr>
            <a:r>
              <a:rPr lang="en-US" i="1" kern="0">
                <a:solidFill>
                  <a:srgbClr val="FFFF00"/>
                </a:solidFill>
                <a:latin typeface="Calibri"/>
                <a:ea typeface="Calibri"/>
                <a:cs typeface="Calibri"/>
                <a:sym typeface="Calibri"/>
              </a:rPr>
              <a:t>SOTW724@gmail.com</a:t>
            </a:r>
            <a:endParaRPr sz="1400" kern="0">
              <a:solidFill>
                <a:srgbClr val="000000"/>
              </a:solidFill>
              <a:latin typeface="Arial"/>
              <a:cs typeface="Arial"/>
              <a:sym typeface="Arial"/>
            </a:endParaRPr>
          </a:p>
        </p:txBody>
      </p:sp>
      <p:sp>
        <p:nvSpPr>
          <p:cNvPr id="180" name="Google Shape;180;p1"/>
          <p:cNvSpPr txBox="1"/>
          <p:nvPr/>
        </p:nvSpPr>
        <p:spPr>
          <a:xfrm>
            <a:off x="1613591" y="581729"/>
            <a:ext cx="3811112" cy="523220"/>
          </a:xfrm>
          <a:prstGeom prst="rect">
            <a:avLst/>
          </a:prstGeom>
          <a:noFill/>
          <a:ln>
            <a:noFill/>
          </a:ln>
        </p:spPr>
        <p:txBody>
          <a:bodyPr spcFirstLastPara="1" wrap="square" lIns="91425" tIns="45700" rIns="91425" bIns="45700" anchor="t" anchorCtr="0">
            <a:spAutoFit/>
          </a:bodyPr>
          <a:lstStyle/>
          <a:p>
            <a:pPr algn="ctr">
              <a:buClr>
                <a:srgbClr val="FFFF00"/>
              </a:buClr>
              <a:buSzPts val="2800"/>
            </a:pPr>
            <a:r>
              <a:rPr lang="en-US" sz="2800" kern="0">
                <a:solidFill>
                  <a:srgbClr val="FFFF00"/>
                </a:solidFill>
                <a:latin typeface="Calibri"/>
                <a:ea typeface="Calibri"/>
                <a:cs typeface="Calibri"/>
                <a:sym typeface="Calibri"/>
              </a:rPr>
              <a:t>Larry &amp; Aida Watlington</a:t>
            </a:r>
            <a:endParaRPr sz="1400" kern="0">
              <a:solidFill>
                <a:srgbClr val="000000"/>
              </a:solidFill>
              <a:latin typeface="Arial"/>
              <a:cs typeface="Arial"/>
              <a:sym typeface="Arial"/>
            </a:endParaRPr>
          </a:p>
        </p:txBody>
      </p:sp>
      <p:sp>
        <p:nvSpPr>
          <p:cNvPr id="181" name="Google Shape;181;p1"/>
          <p:cNvSpPr txBox="1"/>
          <p:nvPr/>
        </p:nvSpPr>
        <p:spPr>
          <a:xfrm>
            <a:off x="1463331" y="6175271"/>
            <a:ext cx="7922744" cy="400110"/>
          </a:xfrm>
          <a:prstGeom prst="rect">
            <a:avLst/>
          </a:prstGeom>
          <a:noFill/>
          <a:ln>
            <a:noFill/>
          </a:ln>
        </p:spPr>
        <p:txBody>
          <a:bodyPr spcFirstLastPara="1" wrap="square" lIns="91425" tIns="45700" rIns="91425" bIns="45700" anchor="t" anchorCtr="0">
            <a:spAutoFit/>
          </a:bodyPr>
          <a:lstStyle/>
          <a:p>
            <a:pPr algn="ctr">
              <a:buClr>
                <a:srgbClr val="FFFF00"/>
              </a:buClr>
              <a:buSzPts val="2000"/>
            </a:pPr>
            <a:r>
              <a:rPr lang="en-US" sz="2000" i="1" kern="0">
                <a:solidFill>
                  <a:srgbClr val="FFFF00"/>
                </a:solidFill>
                <a:latin typeface="Calibri"/>
                <a:ea typeface="Calibri"/>
                <a:cs typeface="Calibri"/>
                <a:sym typeface="Calibri"/>
              </a:rPr>
              <a:t>He That has an Ear, Let Him Hear, What the Spirit Says to the Churches</a:t>
            </a:r>
            <a:endParaRPr sz="1400" kern="0">
              <a:solidFill>
                <a:srgbClr val="000000"/>
              </a:solidFill>
              <a:latin typeface="Arial"/>
              <a:cs typeface="Arial"/>
              <a:sym typeface="Arial"/>
            </a:endParaRPr>
          </a:p>
        </p:txBody>
      </p:sp>
      <p:sp>
        <p:nvSpPr>
          <p:cNvPr id="182" name="Google Shape;182;p1"/>
          <p:cNvSpPr/>
          <p:nvPr/>
        </p:nvSpPr>
        <p:spPr>
          <a:xfrm>
            <a:off x="1845715" y="1012939"/>
            <a:ext cx="962952" cy="579213"/>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800"/>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60777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F177-48DC-8D46-B484-306D20A1AD3A}"/>
              </a:ext>
            </a:extLst>
          </p:cNvPr>
          <p:cNvSpPr>
            <a:spLocks noGrp="1"/>
          </p:cNvSpPr>
          <p:nvPr>
            <p:ph type="title"/>
          </p:nvPr>
        </p:nvSpPr>
        <p:spPr/>
        <p:txBody>
          <a:bodyPr/>
          <a:lstStyle/>
          <a:p>
            <a:r>
              <a:rPr lang="en-US" dirty="0"/>
              <a:t>Proverbs – The layout</a:t>
            </a:r>
          </a:p>
        </p:txBody>
      </p:sp>
      <p:sp>
        <p:nvSpPr>
          <p:cNvPr id="3" name="Content Placeholder 2">
            <a:extLst>
              <a:ext uri="{FF2B5EF4-FFF2-40B4-BE49-F238E27FC236}">
                <a16:creationId xmlns:a16="http://schemas.microsoft.com/office/drawing/2014/main" id="{88AA6C8D-C9B7-2543-BF1C-35F128AC0351}"/>
              </a:ext>
            </a:extLst>
          </p:cNvPr>
          <p:cNvSpPr>
            <a:spLocks noGrp="1"/>
          </p:cNvSpPr>
          <p:nvPr>
            <p:ph idx="1"/>
          </p:nvPr>
        </p:nvSpPr>
        <p:spPr>
          <a:xfrm>
            <a:off x="363558" y="1117166"/>
            <a:ext cx="11292289" cy="4920078"/>
          </a:xfrm>
        </p:spPr>
        <p:txBody>
          <a:bodyPr>
            <a:noAutofit/>
          </a:bodyPr>
          <a:lstStyle/>
          <a:p>
            <a:pPr lvl="0"/>
            <a:r>
              <a:rPr lang="en-US" dirty="0"/>
              <a:t>Wisdom for Youth </a:t>
            </a:r>
            <a:r>
              <a:rPr lang="en-US" i="1" dirty="0"/>
              <a:t>(Chapters 1 - 9)</a:t>
            </a:r>
          </a:p>
          <a:p>
            <a:pPr lvl="0"/>
            <a:r>
              <a:rPr lang="en-US" dirty="0"/>
              <a:t>Wisdom for all People </a:t>
            </a:r>
            <a:r>
              <a:rPr lang="en-US" i="1" dirty="0"/>
              <a:t>(Chapters 10 – 24)</a:t>
            </a:r>
          </a:p>
          <a:p>
            <a:pPr lvl="0"/>
            <a:r>
              <a:rPr lang="en-US" dirty="0"/>
              <a:t>Wisdom for Leaders collected by Hezekiah’s advisors </a:t>
            </a:r>
            <a:r>
              <a:rPr lang="en-US" i="1" dirty="0"/>
              <a:t>(Chapters 25 – 29)</a:t>
            </a:r>
            <a:r>
              <a:rPr lang="en-US" dirty="0"/>
              <a:t> </a:t>
            </a:r>
          </a:p>
          <a:p>
            <a:pPr lvl="0"/>
            <a:r>
              <a:rPr lang="en-US" dirty="0"/>
              <a:t>Appendix 1 – The wisdom of </a:t>
            </a:r>
            <a:r>
              <a:rPr lang="en-US" dirty="0" err="1"/>
              <a:t>Agur</a:t>
            </a:r>
            <a:r>
              <a:rPr lang="en-US" dirty="0"/>
              <a:t> </a:t>
            </a:r>
            <a:r>
              <a:rPr lang="en-US" i="1" dirty="0"/>
              <a:t>(</a:t>
            </a:r>
            <a:r>
              <a:rPr lang="en-US" i="1" dirty="0" err="1"/>
              <a:t>ch.</a:t>
            </a:r>
            <a:r>
              <a:rPr lang="en-US" i="1" dirty="0"/>
              <a:t> 30)</a:t>
            </a:r>
          </a:p>
          <a:p>
            <a:pPr lvl="0"/>
            <a:r>
              <a:rPr lang="en-US" dirty="0"/>
              <a:t>Appendix 2 – The wisdom of King Lemuel’s Mother </a:t>
            </a:r>
            <a:r>
              <a:rPr lang="en-US" i="1" dirty="0"/>
              <a:t>(</a:t>
            </a:r>
            <a:r>
              <a:rPr lang="en-US" i="1" dirty="0" err="1"/>
              <a:t>ch.</a:t>
            </a:r>
            <a:r>
              <a:rPr lang="en-US" i="1" dirty="0"/>
              <a:t> 31)</a:t>
            </a:r>
          </a:p>
          <a:p>
            <a:pPr lvl="0"/>
            <a:r>
              <a:rPr lang="en-US" dirty="0"/>
              <a:t>Main themes</a:t>
            </a:r>
          </a:p>
          <a:p>
            <a:pPr lvl="1"/>
            <a:r>
              <a:rPr lang="en-US" dirty="0"/>
              <a:t>Wisdom</a:t>
            </a:r>
          </a:p>
          <a:p>
            <a:pPr lvl="1"/>
            <a:r>
              <a:rPr lang="en-US" dirty="0"/>
              <a:t>Relationships</a:t>
            </a:r>
          </a:p>
          <a:p>
            <a:pPr lvl="1"/>
            <a:r>
              <a:rPr lang="en-US" dirty="0"/>
              <a:t>Speech</a:t>
            </a:r>
          </a:p>
          <a:p>
            <a:pPr lvl="1"/>
            <a:r>
              <a:rPr lang="en-US" dirty="0"/>
              <a:t>Work</a:t>
            </a:r>
          </a:p>
          <a:p>
            <a:pPr lvl="1"/>
            <a:r>
              <a:rPr lang="en-US" dirty="0"/>
              <a:t>Success</a:t>
            </a:r>
          </a:p>
          <a:p>
            <a:pPr lvl="1"/>
            <a:endParaRPr lang="en-US" dirty="0"/>
          </a:p>
          <a:p>
            <a:endParaRPr lang="en-US" dirty="0"/>
          </a:p>
        </p:txBody>
      </p:sp>
    </p:spTree>
    <p:extLst>
      <p:ext uri="{BB962C8B-B14F-4D97-AF65-F5344CB8AC3E}">
        <p14:creationId xmlns:p14="http://schemas.microsoft.com/office/powerpoint/2010/main" val="40860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0F32-F59E-DE40-92A2-F83F44782623}"/>
              </a:ext>
            </a:extLst>
          </p:cNvPr>
          <p:cNvSpPr>
            <a:spLocks noGrp="1"/>
          </p:cNvSpPr>
          <p:nvPr>
            <p:ph type="title"/>
          </p:nvPr>
        </p:nvSpPr>
        <p:spPr>
          <a:xfrm>
            <a:off x="1066800" y="121185"/>
            <a:ext cx="10058400" cy="1134793"/>
          </a:xfrm>
        </p:spPr>
        <p:txBody>
          <a:bodyPr>
            <a:normAutofit fontScale="90000"/>
          </a:bodyPr>
          <a:lstStyle/>
          <a:p>
            <a:pPr algn="ctr"/>
            <a:r>
              <a:rPr lang="en-US" dirty="0"/>
              <a:t>The purpose of Proverbs </a:t>
            </a:r>
            <a:br>
              <a:rPr lang="en-US" dirty="0"/>
            </a:br>
            <a:r>
              <a:rPr lang="en-US" sz="4000" i="1" dirty="0"/>
              <a:t>Ch 1: 1-7</a:t>
            </a:r>
            <a:endParaRPr lang="en-US" i="1" dirty="0"/>
          </a:p>
        </p:txBody>
      </p:sp>
      <p:sp>
        <p:nvSpPr>
          <p:cNvPr id="3" name="Content Placeholder 2">
            <a:extLst>
              <a:ext uri="{FF2B5EF4-FFF2-40B4-BE49-F238E27FC236}">
                <a16:creationId xmlns:a16="http://schemas.microsoft.com/office/drawing/2014/main" id="{222AF20D-6715-894A-B6EA-17C749FCCCA5}"/>
              </a:ext>
            </a:extLst>
          </p:cNvPr>
          <p:cNvSpPr>
            <a:spLocks noGrp="1"/>
          </p:cNvSpPr>
          <p:nvPr>
            <p:ph idx="1"/>
          </p:nvPr>
        </p:nvSpPr>
        <p:spPr>
          <a:xfrm>
            <a:off x="412603" y="1391729"/>
            <a:ext cx="11105003" cy="5121805"/>
          </a:xfrm>
        </p:spPr>
        <p:txBody>
          <a:bodyPr>
            <a:normAutofit/>
          </a:bodyPr>
          <a:lstStyle/>
          <a:p>
            <a:pPr marL="457200" indent="-457200">
              <a:buFont typeface="+mj-lt"/>
              <a:buAutoNum type="arabicPeriod"/>
            </a:pPr>
            <a:r>
              <a:rPr lang="en-US" dirty="0"/>
              <a:t>The proverbs of Solomon son of David, king of Israel:</a:t>
            </a:r>
          </a:p>
          <a:p>
            <a:pPr marL="457200" indent="-457200">
              <a:buFont typeface="+mj-lt"/>
              <a:buAutoNum type="arabicPeriod"/>
            </a:pPr>
            <a:r>
              <a:rPr lang="en-US" dirty="0"/>
              <a:t>for gaining wisdom and instruction; for understanding words of insight;</a:t>
            </a:r>
          </a:p>
          <a:p>
            <a:pPr marL="457200" indent="-457200">
              <a:buFont typeface="+mj-lt"/>
              <a:buAutoNum type="arabicPeriod"/>
            </a:pPr>
            <a:r>
              <a:rPr lang="en-US" dirty="0">
                <a:solidFill>
                  <a:srgbClr val="C00000"/>
                </a:solidFill>
              </a:rPr>
              <a:t>for receiving instruction in prudent behavior, doing what is right and just and fair;</a:t>
            </a:r>
          </a:p>
          <a:p>
            <a:pPr marL="457200" indent="-457200">
              <a:buFont typeface="+mj-lt"/>
              <a:buAutoNum type="arabicPeriod"/>
            </a:pPr>
            <a:r>
              <a:rPr lang="en-US" dirty="0"/>
              <a:t>for giving prudence to those who are simple,  </a:t>
            </a:r>
            <a:r>
              <a:rPr lang="en-US" dirty="0">
                <a:solidFill>
                  <a:srgbClr val="C00000"/>
                </a:solidFill>
              </a:rPr>
              <a:t>knowledge and discretion</a:t>
            </a:r>
            <a:r>
              <a:rPr lang="en-US" dirty="0"/>
              <a:t> to the young</a:t>
            </a:r>
          </a:p>
          <a:p>
            <a:pPr marL="457200" indent="-457200">
              <a:buFont typeface="+mj-lt"/>
              <a:buAutoNum type="arabicPeriod"/>
            </a:pPr>
            <a:r>
              <a:rPr lang="en-US" dirty="0">
                <a:solidFill>
                  <a:srgbClr val="C00000"/>
                </a:solidFill>
              </a:rPr>
              <a:t>let the wise listen and add to their learning</a:t>
            </a:r>
            <a:r>
              <a:rPr lang="en-US" dirty="0"/>
              <a:t>, and let the discerning get guidance</a:t>
            </a:r>
          </a:p>
          <a:p>
            <a:pPr marL="457200" indent="-457200">
              <a:buFont typeface="+mj-lt"/>
              <a:buAutoNum type="arabicPeriod"/>
            </a:pPr>
            <a:r>
              <a:rPr lang="en-US" dirty="0"/>
              <a:t>for understanding proverbs and parables, the sayings and riddles of the wise.</a:t>
            </a:r>
          </a:p>
          <a:p>
            <a:pPr marL="457200" indent="-457200">
              <a:buFont typeface="+mj-lt"/>
              <a:buAutoNum type="arabicPeriod"/>
            </a:pPr>
            <a:r>
              <a:rPr lang="en-US" dirty="0">
                <a:solidFill>
                  <a:srgbClr val="C00000"/>
                </a:solidFill>
              </a:rPr>
              <a:t>The fear of the Lord is the beginning of knowledge</a:t>
            </a:r>
            <a:r>
              <a:rPr lang="en-US" dirty="0"/>
              <a:t>, but fools despise wisdom and instruction.</a:t>
            </a:r>
          </a:p>
          <a:p>
            <a:pPr marL="457200" indent="-457200">
              <a:buFont typeface="+mj-lt"/>
              <a:buAutoNum type="arabicPeriod"/>
            </a:pPr>
            <a:endParaRPr lang="en-US" dirty="0"/>
          </a:p>
        </p:txBody>
      </p:sp>
    </p:spTree>
    <p:extLst>
      <p:ext uri="{BB962C8B-B14F-4D97-AF65-F5344CB8AC3E}">
        <p14:creationId xmlns:p14="http://schemas.microsoft.com/office/powerpoint/2010/main" val="259134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0F32-F59E-DE40-92A2-F83F44782623}"/>
              </a:ext>
            </a:extLst>
          </p:cNvPr>
          <p:cNvSpPr>
            <a:spLocks noGrp="1"/>
          </p:cNvSpPr>
          <p:nvPr>
            <p:ph type="title"/>
          </p:nvPr>
        </p:nvSpPr>
        <p:spPr>
          <a:xfrm>
            <a:off x="543498" y="0"/>
            <a:ext cx="11105003" cy="1134793"/>
          </a:xfrm>
        </p:spPr>
        <p:txBody>
          <a:bodyPr>
            <a:normAutofit fontScale="90000"/>
          </a:bodyPr>
          <a:lstStyle/>
          <a:p>
            <a:r>
              <a:rPr lang="en-US" dirty="0"/>
              <a:t>Right… Just… Fair</a:t>
            </a:r>
            <a:br>
              <a:rPr lang="en-US" dirty="0"/>
            </a:br>
            <a:r>
              <a:rPr lang="en-US" sz="2000" cap="none" dirty="0">
                <a:latin typeface="Bookman Old Style" panose="02050604050505020204" pitchFamily="18" charset="0"/>
              </a:rPr>
              <a:t>For receiving instruction in prudent behavior, doing what is right and just and fair; Proverbs</a:t>
            </a:r>
            <a:r>
              <a:rPr lang="en-US" sz="2000" i="1" cap="none" dirty="0">
                <a:latin typeface="Bookman Old Style" panose="02050604050505020204" pitchFamily="18" charset="0"/>
              </a:rPr>
              <a:t>1:3</a:t>
            </a:r>
            <a:endParaRPr lang="en-US" sz="2000" i="1"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222AF20D-6715-894A-B6EA-17C749FCCCA5}"/>
              </a:ext>
            </a:extLst>
          </p:cNvPr>
          <p:cNvSpPr>
            <a:spLocks noGrp="1"/>
          </p:cNvSpPr>
          <p:nvPr>
            <p:ph idx="1"/>
          </p:nvPr>
        </p:nvSpPr>
        <p:spPr>
          <a:xfrm>
            <a:off x="387551" y="1134792"/>
            <a:ext cx="11105003" cy="4996851"/>
          </a:xfrm>
        </p:spPr>
        <p:txBody>
          <a:bodyPr>
            <a:normAutofit lnSpcReduction="10000"/>
          </a:bodyPr>
          <a:lstStyle/>
          <a:p>
            <a:r>
              <a:rPr lang="en-US" sz="2800" dirty="0"/>
              <a:t>What is difference between doing what is…</a:t>
            </a:r>
          </a:p>
          <a:p>
            <a:pPr lvl="1"/>
            <a:r>
              <a:rPr lang="en-US" sz="2200" dirty="0"/>
              <a:t>Right </a:t>
            </a:r>
          </a:p>
          <a:p>
            <a:pPr lvl="1"/>
            <a:r>
              <a:rPr lang="en-US" sz="2200" dirty="0"/>
              <a:t>Just </a:t>
            </a:r>
          </a:p>
          <a:p>
            <a:pPr lvl="1"/>
            <a:r>
              <a:rPr lang="en-US" sz="2200" dirty="0"/>
              <a:t>Fair </a:t>
            </a:r>
          </a:p>
          <a:p>
            <a:pPr>
              <a:lnSpc>
                <a:spcPct val="110000"/>
              </a:lnSpc>
            </a:pPr>
            <a:r>
              <a:rPr lang="en-US" sz="2800" dirty="0"/>
              <a:t> Let’s look at the Judgement of Solomon – 1 Kings 3:16 - 28</a:t>
            </a:r>
          </a:p>
          <a:p>
            <a:pPr lvl="1">
              <a:lnSpc>
                <a:spcPct val="110000"/>
              </a:lnSpc>
            </a:pPr>
            <a:r>
              <a:rPr lang="en-US" sz="2200" dirty="0"/>
              <a:t>Solomon needed Godly wisdom to administer </a:t>
            </a:r>
            <a:r>
              <a:rPr lang="en-US" sz="2200" b="1" dirty="0"/>
              <a:t>Justice</a:t>
            </a:r>
            <a:r>
              <a:rPr lang="en-US" sz="2200" dirty="0"/>
              <a:t> or make the </a:t>
            </a:r>
            <a:r>
              <a:rPr lang="en-US" sz="2200" b="1" dirty="0"/>
              <a:t>Right </a:t>
            </a:r>
            <a:r>
              <a:rPr lang="en-US" sz="2200" dirty="0"/>
              <a:t>decision </a:t>
            </a:r>
          </a:p>
          <a:p>
            <a:pPr marL="274320" lvl="1" indent="0">
              <a:lnSpc>
                <a:spcPct val="110000"/>
              </a:lnSpc>
              <a:buNone/>
            </a:pPr>
            <a:r>
              <a:rPr lang="en-US" sz="2200" dirty="0">
                <a:solidFill>
                  <a:srgbClr val="C00000"/>
                </a:solidFill>
              </a:rPr>
              <a:t>(Godly Character)</a:t>
            </a:r>
          </a:p>
          <a:p>
            <a:pPr lvl="1">
              <a:lnSpc>
                <a:spcPct val="110000"/>
              </a:lnSpc>
            </a:pPr>
            <a:r>
              <a:rPr lang="en-US" sz="2200" dirty="0"/>
              <a:t>Splitting the Baby would have been a legal way of casting a </a:t>
            </a:r>
            <a:r>
              <a:rPr lang="en-US" sz="2200" b="1" dirty="0"/>
              <a:t>Judgement</a:t>
            </a:r>
            <a:r>
              <a:rPr lang="en-US" sz="2200" dirty="0"/>
              <a:t> </a:t>
            </a:r>
          </a:p>
          <a:p>
            <a:pPr marL="274320" lvl="1" indent="0">
              <a:lnSpc>
                <a:spcPct val="110000"/>
              </a:lnSpc>
              <a:buNone/>
            </a:pPr>
            <a:r>
              <a:rPr lang="en-US" sz="2200" dirty="0">
                <a:solidFill>
                  <a:srgbClr val="C00000"/>
                </a:solidFill>
              </a:rPr>
              <a:t>(Legal Character) </a:t>
            </a:r>
          </a:p>
          <a:p>
            <a:pPr lvl="1">
              <a:lnSpc>
                <a:spcPct val="110000"/>
              </a:lnSpc>
            </a:pPr>
            <a:r>
              <a:rPr lang="en-US" sz="2200" dirty="0"/>
              <a:t>However, Mercy and Grace stepped in and the actions of the real mother allowed for </a:t>
            </a:r>
            <a:r>
              <a:rPr lang="en-US" sz="2200" b="1" dirty="0"/>
              <a:t>Fairness</a:t>
            </a:r>
            <a:r>
              <a:rPr lang="en-US" sz="2200" dirty="0"/>
              <a:t> and the equitable outcome </a:t>
            </a:r>
          </a:p>
          <a:p>
            <a:pPr marL="274320" lvl="1" indent="0">
              <a:lnSpc>
                <a:spcPct val="110000"/>
              </a:lnSpc>
              <a:buNone/>
            </a:pPr>
            <a:r>
              <a:rPr lang="en-US" sz="2200" dirty="0">
                <a:solidFill>
                  <a:srgbClr val="C00000"/>
                </a:solidFill>
              </a:rPr>
              <a:t>(Moral Character)</a:t>
            </a:r>
          </a:p>
        </p:txBody>
      </p:sp>
      <p:sp>
        <p:nvSpPr>
          <p:cNvPr id="4" name="Rounded Rectangle 3">
            <a:extLst>
              <a:ext uri="{FF2B5EF4-FFF2-40B4-BE49-F238E27FC236}">
                <a16:creationId xmlns:a16="http://schemas.microsoft.com/office/drawing/2014/main" id="{84096B39-DA0B-114E-8741-ADEB7392F1A2}"/>
              </a:ext>
            </a:extLst>
          </p:cNvPr>
          <p:cNvSpPr/>
          <p:nvPr/>
        </p:nvSpPr>
        <p:spPr>
          <a:xfrm>
            <a:off x="639963" y="6164149"/>
            <a:ext cx="10104214" cy="5447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Wisdom teaches us how to effectively do what is Right… Just.. and Fair</a:t>
            </a:r>
          </a:p>
        </p:txBody>
      </p:sp>
    </p:spTree>
    <p:extLst>
      <p:ext uri="{BB962C8B-B14F-4D97-AF65-F5344CB8AC3E}">
        <p14:creationId xmlns:p14="http://schemas.microsoft.com/office/powerpoint/2010/main" val="105966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E0DBA-8A28-DD4E-8493-2CB60A4FCF44}"/>
              </a:ext>
            </a:extLst>
          </p:cNvPr>
          <p:cNvSpPr>
            <a:spLocks noGrp="1"/>
          </p:cNvSpPr>
          <p:nvPr>
            <p:ph type="title"/>
          </p:nvPr>
        </p:nvSpPr>
        <p:spPr>
          <a:xfrm>
            <a:off x="813772" y="90422"/>
            <a:ext cx="10541306" cy="1055472"/>
          </a:xfrm>
        </p:spPr>
        <p:txBody>
          <a:bodyPr>
            <a:normAutofit fontScale="90000"/>
          </a:bodyPr>
          <a:lstStyle/>
          <a:p>
            <a:r>
              <a:rPr lang="en-US" dirty="0"/>
              <a:t>The Power of discretion</a:t>
            </a:r>
            <a:br>
              <a:rPr lang="en-US" dirty="0"/>
            </a:br>
            <a:r>
              <a:rPr lang="en-US" sz="1800" i="1" cap="none" dirty="0">
                <a:latin typeface="Bookman Old Style" panose="02050604050505020204" pitchFamily="18" charset="0"/>
              </a:rPr>
              <a:t>For Giving Prudence To Those Who Are Simple,  Knowledge And Discretion To The Young Proverbs 1:4</a:t>
            </a:r>
            <a:endParaRPr lang="en-US" sz="2000" i="1" cap="none"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52F1261B-AF49-474F-873A-372C1C07EF00}"/>
              </a:ext>
            </a:extLst>
          </p:cNvPr>
          <p:cNvSpPr>
            <a:spLocks noGrp="1"/>
          </p:cNvSpPr>
          <p:nvPr>
            <p:ph idx="1"/>
          </p:nvPr>
        </p:nvSpPr>
        <p:spPr>
          <a:xfrm>
            <a:off x="583894" y="1456878"/>
            <a:ext cx="10541306" cy="5096348"/>
          </a:xfrm>
        </p:spPr>
        <p:txBody>
          <a:bodyPr>
            <a:normAutofit fontScale="92500" lnSpcReduction="10000"/>
          </a:bodyPr>
          <a:lstStyle/>
          <a:p>
            <a:pPr>
              <a:lnSpc>
                <a:spcPct val="130000"/>
              </a:lnSpc>
            </a:pPr>
            <a:r>
              <a:rPr lang="en-US" sz="2800" dirty="0"/>
              <a:t>When wisdom enters into thine heart, and knowledge is pleasant unto thy soul; </a:t>
            </a:r>
            <a:r>
              <a:rPr lang="en-US" sz="2800" b="1" baseline="30000" dirty="0"/>
              <a:t> </a:t>
            </a:r>
            <a:r>
              <a:rPr lang="en-US" sz="2800" dirty="0"/>
              <a:t>Discretion shall preserve thee, understanding shall keep thee. </a:t>
            </a:r>
            <a:r>
              <a:rPr lang="en-US" sz="2800" i="1" dirty="0"/>
              <a:t>(Proverbs 3:10-11)</a:t>
            </a:r>
          </a:p>
          <a:p>
            <a:pPr>
              <a:lnSpc>
                <a:spcPct val="130000"/>
              </a:lnSpc>
            </a:pPr>
            <a:r>
              <a:rPr lang="en-US" sz="2800" dirty="0"/>
              <a:t>The discretion of a man </a:t>
            </a:r>
            <a:r>
              <a:rPr lang="en-US" sz="2800" dirty="0" err="1"/>
              <a:t>deferreth</a:t>
            </a:r>
            <a:r>
              <a:rPr lang="en-US" sz="2800" dirty="0"/>
              <a:t> his anger; and it is his glory to pass over a transgression.</a:t>
            </a:r>
            <a:r>
              <a:rPr lang="en-US" sz="2800" i="1" dirty="0"/>
              <a:t>(Proverbs 19:11)</a:t>
            </a:r>
          </a:p>
          <a:p>
            <a:pPr>
              <a:lnSpc>
                <a:spcPct val="130000"/>
              </a:lnSpc>
            </a:pPr>
            <a:r>
              <a:rPr lang="en-US" sz="2800" b="1" baseline="30000" dirty="0"/>
              <a:t> </a:t>
            </a:r>
            <a:r>
              <a:rPr lang="en-US" sz="2800" dirty="0"/>
              <a:t>A good man </a:t>
            </a:r>
            <a:r>
              <a:rPr lang="en-US" sz="2800" dirty="0" err="1"/>
              <a:t>sheweth</a:t>
            </a:r>
            <a:r>
              <a:rPr lang="en-US" sz="2800" dirty="0"/>
              <a:t> </a:t>
            </a:r>
            <a:r>
              <a:rPr lang="en-US" sz="2800" dirty="0" err="1"/>
              <a:t>favour</a:t>
            </a:r>
            <a:r>
              <a:rPr lang="en-US" sz="2800" dirty="0"/>
              <a:t>, and </a:t>
            </a:r>
            <a:r>
              <a:rPr lang="en-US" sz="2800" dirty="0" err="1"/>
              <a:t>lendeth</a:t>
            </a:r>
            <a:r>
              <a:rPr lang="en-US" sz="2800" dirty="0"/>
              <a:t>: he will guide his affairs with discretion. </a:t>
            </a:r>
            <a:r>
              <a:rPr lang="en-US" sz="2800" i="1" dirty="0"/>
              <a:t>(Psalms 112:4-6)</a:t>
            </a:r>
          </a:p>
          <a:p>
            <a:pPr>
              <a:lnSpc>
                <a:spcPct val="130000"/>
              </a:lnSpc>
            </a:pPr>
            <a:r>
              <a:rPr lang="en-US" sz="2800" dirty="0"/>
              <a:t>Like a gold ring in a pig’s snout is a beautiful woman who shows no discretion. (Proverbs 11:22)</a:t>
            </a:r>
          </a:p>
          <a:p>
            <a:pPr>
              <a:lnSpc>
                <a:spcPct val="130000"/>
              </a:lnSpc>
            </a:pPr>
            <a:endParaRPr lang="en-US" sz="2000" dirty="0"/>
          </a:p>
        </p:txBody>
      </p:sp>
    </p:spTree>
    <p:extLst>
      <p:ext uri="{BB962C8B-B14F-4D97-AF65-F5344CB8AC3E}">
        <p14:creationId xmlns:p14="http://schemas.microsoft.com/office/powerpoint/2010/main" val="77567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7479" y="18786"/>
            <a:ext cx="11298476" cy="1262166"/>
          </a:xfrm>
        </p:spPr>
        <p:txBody>
          <a:bodyPr vert="horz" lIns="91440" tIns="45720" rIns="91440" bIns="45720" rtlCol="0" anchor="ctr">
            <a:noAutofit/>
          </a:bodyPr>
          <a:lstStyle/>
          <a:p>
            <a:pPr algn="ctr">
              <a:lnSpc>
                <a:spcPct val="90000"/>
              </a:lnSpc>
            </a:pPr>
            <a:r>
              <a:rPr lang="en-US" sz="4000" b="1" cap="all" dirty="0">
                <a:blipFill>
                  <a:blip r:embed="rId2">
                    <a:extLst>
                      <a:ext uri="{28A0092B-C50C-407E-A947-70E740481C1C}">
                        <a14:useLocalDpi xmlns:a14="http://schemas.microsoft.com/office/drawing/2010/main" val="0"/>
                      </a:ext>
                    </a:extLst>
                  </a:blip>
                  <a:tile tx="6350" ty="-127000" sx="65000" sy="64000" flip="none" algn="tl"/>
                </a:blipFill>
              </a:rPr>
              <a:t>A Lesson in Listening</a:t>
            </a:r>
            <a:br>
              <a:rPr lang="en-US" sz="4000" b="1" cap="all" dirty="0">
                <a:blipFill>
                  <a:blip r:embed="rId2">
                    <a:extLst>
                      <a:ext uri="{28A0092B-C50C-407E-A947-70E740481C1C}">
                        <a14:useLocalDpi xmlns:a14="http://schemas.microsoft.com/office/drawing/2010/main" val="0"/>
                      </a:ext>
                    </a:extLst>
                  </a:blip>
                  <a:tile tx="6350" ty="-127000" sx="65000" sy="64000" flip="none" algn="tl"/>
                </a:blipFill>
              </a:rPr>
            </a:br>
            <a:r>
              <a:rPr lang="en-US" sz="1800" dirty="0"/>
              <a:t>let the wise </a:t>
            </a:r>
            <a:r>
              <a:rPr lang="en-US" sz="1800" b="1" dirty="0">
                <a:solidFill>
                  <a:srgbClr val="FF0000"/>
                </a:solidFill>
              </a:rPr>
              <a:t>listen</a:t>
            </a:r>
            <a:r>
              <a:rPr lang="en-US" sz="1800" dirty="0"/>
              <a:t> and add to their learning, and let the discerning get guidance— </a:t>
            </a:r>
            <a:r>
              <a:rPr lang="en-US" sz="1600" i="1" dirty="0">
                <a:blipFill>
                  <a:blip r:embed="rId2">
                    <a:extLst>
                      <a:ext uri="{28A0092B-C50C-407E-A947-70E740481C1C}">
                        <a14:useLocalDpi xmlns:a14="http://schemas.microsoft.com/office/drawing/2010/main" val="0"/>
                      </a:ext>
                    </a:extLst>
                  </a:blip>
                  <a:tile tx="6350" ty="-127000" sx="65000" sy="64000" flip="none" algn="tl"/>
                </a:blipFill>
              </a:rPr>
              <a:t>Proverbs</a:t>
            </a:r>
            <a:r>
              <a:rPr lang="en-US" sz="1600" i="1" cap="all" dirty="0">
                <a:blipFill>
                  <a:blip r:embed="rId2">
                    <a:extLst>
                      <a:ext uri="{28A0092B-C50C-407E-A947-70E740481C1C}">
                        <a14:useLocalDpi xmlns:a14="http://schemas.microsoft.com/office/drawing/2010/main" val="0"/>
                      </a:ext>
                    </a:extLst>
                  </a:blip>
                  <a:tile tx="6350" ty="-127000" sx="65000" sy="64000" flip="none" algn="tl"/>
                </a:blipFill>
              </a:rPr>
              <a:t> 1:5</a:t>
            </a:r>
            <a:endParaRPr lang="en-US" sz="4000" i="1" cap="all" dirty="0">
              <a:blipFill>
                <a:blip r:embed="rId2">
                  <a:extLst>
                    <a:ext uri="{28A0092B-C50C-407E-A947-70E740481C1C}">
                      <a14:useLocalDpi xmlns:a14="http://schemas.microsoft.com/office/drawing/2010/main" val="0"/>
                    </a:ext>
                  </a:extLst>
                </a:blip>
                <a:tile tx="6350" ty="-127000" sx="65000" sy="64000" flip="none" algn="tl"/>
              </a:blipFill>
            </a:endParaRPr>
          </a:p>
        </p:txBody>
      </p:sp>
      <p:grpSp>
        <p:nvGrpSpPr>
          <p:cNvPr id="7" name="Group 6">
            <a:extLst>
              <a:ext uri="{FF2B5EF4-FFF2-40B4-BE49-F238E27FC236}">
                <a16:creationId xmlns:a16="http://schemas.microsoft.com/office/drawing/2014/main" id="{79914A2A-0260-CA45-9B81-00F992951EA9}"/>
              </a:ext>
            </a:extLst>
          </p:cNvPr>
          <p:cNvGrpSpPr/>
          <p:nvPr/>
        </p:nvGrpSpPr>
        <p:grpSpPr>
          <a:xfrm>
            <a:off x="3424016" y="1924210"/>
            <a:ext cx="5105402" cy="990602"/>
            <a:chOff x="3581398" y="1661163"/>
            <a:chExt cx="5105402" cy="990602"/>
          </a:xfrm>
        </p:grpSpPr>
        <p:sp>
          <p:nvSpPr>
            <p:cNvPr id="8" name="Curved Up Arrow 7"/>
            <p:cNvSpPr/>
            <p:nvPr/>
          </p:nvSpPr>
          <p:spPr>
            <a:xfrm flipV="1">
              <a:off x="3581398" y="1661163"/>
              <a:ext cx="5105402" cy="99060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10" name="TextBox 9"/>
            <p:cNvSpPr txBox="1"/>
            <p:nvPr/>
          </p:nvSpPr>
          <p:spPr>
            <a:xfrm>
              <a:off x="4941778" y="1864489"/>
              <a:ext cx="2286000" cy="523220"/>
            </a:xfrm>
            <a:prstGeom prst="rect">
              <a:avLst/>
            </a:prstGeom>
            <a:noFill/>
          </p:spPr>
          <p:txBody>
            <a:bodyPr wrap="square" rtlCol="0">
              <a:spAutoFit/>
            </a:bodyPr>
            <a:lstStyle/>
            <a:p>
              <a:pPr algn="ctr"/>
              <a:r>
                <a:rPr lang="en-US" sz="2800" dirty="0">
                  <a:solidFill>
                    <a:srgbClr val="C00000"/>
                  </a:solidFill>
                  <a:latin typeface="Gill Sans MT"/>
                </a:rPr>
                <a:t>The Message</a:t>
              </a:r>
            </a:p>
          </p:txBody>
        </p:sp>
      </p:grpSp>
      <p:grpSp>
        <p:nvGrpSpPr>
          <p:cNvPr id="17" name="Group 16">
            <a:extLst>
              <a:ext uri="{FF2B5EF4-FFF2-40B4-BE49-F238E27FC236}">
                <a16:creationId xmlns:a16="http://schemas.microsoft.com/office/drawing/2014/main" id="{6409FA7D-A9B8-AC47-B522-07205BBDA70B}"/>
              </a:ext>
            </a:extLst>
          </p:cNvPr>
          <p:cNvGrpSpPr/>
          <p:nvPr/>
        </p:nvGrpSpPr>
        <p:grpSpPr>
          <a:xfrm>
            <a:off x="3211076" y="4349662"/>
            <a:ext cx="5407068" cy="990599"/>
            <a:chOff x="3581400" y="3886199"/>
            <a:chExt cx="5105402" cy="990599"/>
          </a:xfrm>
        </p:grpSpPr>
        <p:sp>
          <p:nvSpPr>
            <p:cNvPr id="9" name="Curved Up Arrow 8"/>
            <p:cNvSpPr/>
            <p:nvPr/>
          </p:nvSpPr>
          <p:spPr>
            <a:xfrm flipH="1">
              <a:off x="3581400" y="3886199"/>
              <a:ext cx="5105402" cy="990599"/>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13" name="TextBox 12"/>
            <p:cNvSpPr txBox="1"/>
            <p:nvPr/>
          </p:nvSpPr>
          <p:spPr>
            <a:xfrm>
              <a:off x="4665945" y="4137487"/>
              <a:ext cx="2936310" cy="523220"/>
            </a:xfrm>
            <a:prstGeom prst="rect">
              <a:avLst/>
            </a:prstGeom>
            <a:noFill/>
          </p:spPr>
          <p:txBody>
            <a:bodyPr wrap="square" rtlCol="0">
              <a:spAutoFit/>
            </a:bodyPr>
            <a:lstStyle/>
            <a:p>
              <a:pPr algn="ctr"/>
              <a:r>
                <a:rPr lang="en-US" sz="2800" dirty="0">
                  <a:solidFill>
                    <a:srgbClr val="00B050"/>
                  </a:solidFill>
                  <a:latin typeface="Gill Sans MT"/>
                </a:rPr>
                <a:t>The Feedback </a:t>
              </a:r>
            </a:p>
          </p:txBody>
        </p:sp>
      </p:grpSp>
      <p:grpSp>
        <p:nvGrpSpPr>
          <p:cNvPr id="3" name="Group 2">
            <a:extLst>
              <a:ext uri="{FF2B5EF4-FFF2-40B4-BE49-F238E27FC236}">
                <a16:creationId xmlns:a16="http://schemas.microsoft.com/office/drawing/2014/main" id="{E21CB629-9BCD-4949-A11A-B001AB42D95D}"/>
              </a:ext>
            </a:extLst>
          </p:cNvPr>
          <p:cNvGrpSpPr/>
          <p:nvPr/>
        </p:nvGrpSpPr>
        <p:grpSpPr>
          <a:xfrm>
            <a:off x="672231" y="1963407"/>
            <a:ext cx="2538843" cy="3355861"/>
            <a:chOff x="1042555" y="1337106"/>
            <a:chExt cx="2538843" cy="3355861"/>
          </a:xfrm>
        </p:grpSpPr>
        <p:sp>
          <p:nvSpPr>
            <p:cNvPr id="5" name="Rounded Rectangle 4"/>
            <p:cNvSpPr/>
            <p:nvPr/>
          </p:nvSpPr>
          <p:spPr>
            <a:xfrm>
              <a:off x="1256952" y="1337106"/>
              <a:ext cx="1814535" cy="61555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prstClr val="white"/>
                  </a:solidFill>
                  <a:latin typeface="Gill Sans MT"/>
                </a:rPr>
                <a:t>The Sender</a:t>
              </a:r>
            </a:p>
          </p:txBody>
        </p:sp>
        <p:pic>
          <p:nvPicPr>
            <p:cNvPr id="1026" name="Picture 2" descr="3d white pensive man. 3d pensive man. isolated on white background. |  CanStock">
              <a:extLst>
                <a:ext uri="{FF2B5EF4-FFF2-40B4-BE49-F238E27FC236}">
                  <a16:creationId xmlns:a16="http://schemas.microsoft.com/office/drawing/2014/main" id="{9EC1D183-E648-564C-AE46-D571A0E73C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00"/>
            <a:stretch/>
          </p:blipFill>
          <p:spPr bwMode="auto">
            <a:xfrm>
              <a:off x="1042555" y="2217594"/>
              <a:ext cx="2538843" cy="24753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55077FE8-99C2-D548-9C14-0A6D65DEB57B}"/>
              </a:ext>
            </a:extLst>
          </p:cNvPr>
          <p:cNvGrpSpPr/>
          <p:nvPr/>
        </p:nvGrpSpPr>
        <p:grpSpPr>
          <a:xfrm>
            <a:off x="9124951" y="1963407"/>
            <a:ext cx="2149605" cy="3386165"/>
            <a:chOff x="8963416" y="1337106"/>
            <a:chExt cx="2149605" cy="3386165"/>
          </a:xfrm>
        </p:grpSpPr>
        <p:sp>
          <p:nvSpPr>
            <p:cNvPr id="6" name="Rounded Rectangle 5"/>
            <p:cNvSpPr/>
            <p:nvPr/>
          </p:nvSpPr>
          <p:spPr>
            <a:xfrm>
              <a:off x="9098070" y="1337106"/>
              <a:ext cx="1814535" cy="6155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prstClr val="white"/>
                  </a:solidFill>
                  <a:latin typeface="Gill Sans MT"/>
                </a:rPr>
                <a:t>The Receiver</a:t>
              </a:r>
            </a:p>
          </p:txBody>
        </p:sp>
        <p:pic>
          <p:nvPicPr>
            <p:cNvPr id="1028" name="Picture 4" descr="3d Man Leaning On Something And Showing Okay Hand Gesture Over White Stock  Illustration - Illustration of gesture, model: 34278258">
              <a:extLst>
                <a:ext uri="{FF2B5EF4-FFF2-40B4-BE49-F238E27FC236}">
                  <a16:creationId xmlns:a16="http://schemas.microsoft.com/office/drawing/2014/main" id="{DD549C02-3C1E-F44A-B85A-108C24418B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25" r="13474" b="12145"/>
            <a:stretch/>
          </p:blipFill>
          <p:spPr bwMode="auto">
            <a:xfrm>
              <a:off x="8963416" y="2134728"/>
              <a:ext cx="2149605" cy="2588543"/>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ounded Rectangle 15">
            <a:extLst>
              <a:ext uri="{FF2B5EF4-FFF2-40B4-BE49-F238E27FC236}">
                <a16:creationId xmlns:a16="http://schemas.microsoft.com/office/drawing/2014/main" id="{13750EA2-284E-2443-BDB2-51C4B16B404D}"/>
              </a:ext>
            </a:extLst>
          </p:cNvPr>
          <p:cNvSpPr/>
          <p:nvPr/>
        </p:nvSpPr>
        <p:spPr>
          <a:xfrm>
            <a:off x="616100" y="5953939"/>
            <a:ext cx="10597018" cy="793897"/>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Everyone should be quick to listen, slow to speak and slow to become angry, because human anger does not produce the righteousness that God desires. </a:t>
            </a:r>
            <a:r>
              <a:rPr lang="en-US" sz="2000" i="1" dirty="0">
                <a:solidFill>
                  <a:schemeClr val="tx1"/>
                </a:solidFill>
              </a:rPr>
              <a:t>James 1:19-20</a:t>
            </a:r>
            <a:endParaRPr lang="en-US" sz="2400" i="1" dirty="0">
              <a:solidFill>
                <a:schemeClr val="tx1"/>
              </a:solidFill>
              <a:latin typeface="Gill Sans MT"/>
            </a:endParaRPr>
          </a:p>
        </p:txBody>
      </p:sp>
      <p:sp>
        <p:nvSpPr>
          <p:cNvPr id="18" name="TextBox 17">
            <a:extLst>
              <a:ext uri="{FF2B5EF4-FFF2-40B4-BE49-F238E27FC236}">
                <a16:creationId xmlns:a16="http://schemas.microsoft.com/office/drawing/2014/main" id="{7FA8965B-0674-9F48-8B78-B6D0B3B302E2}"/>
              </a:ext>
            </a:extLst>
          </p:cNvPr>
          <p:cNvSpPr txBox="1"/>
          <p:nvPr/>
        </p:nvSpPr>
        <p:spPr>
          <a:xfrm>
            <a:off x="3092619" y="1286906"/>
            <a:ext cx="6006761" cy="461665"/>
          </a:xfrm>
          <a:prstGeom prst="rect">
            <a:avLst/>
          </a:prstGeom>
          <a:noFill/>
        </p:spPr>
        <p:txBody>
          <a:bodyPr wrap="square" rtlCol="0">
            <a:spAutoFit/>
          </a:bodyPr>
          <a:lstStyle/>
          <a:p>
            <a:pPr algn="ctr"/>
            <a:r>
              <a:rPr lang="en-US" sz="2400" b="1" dirty="0"/>
              <a:t>The 4-Part Communications Process</a:t>
            </a:r>
          </a:p>
        </p:txBody>
      </p:sp>
      <p:sp>
        <p:nvSpPr>
          <p:cNvPr id="22" name="TextBox 21">
            <a:extLst>
              <a:ext uri="{FF2B5EF4-FFF2-40B4-BE49-F238E27FC236}">
                <a16:creationId xmlns:a16="http://schemas.microsoft.com/office/drawing/2014/main" id="{E4E5B73C-3C57-0E45-817C-D4FA948435F2}"/>
              </a:ext>
            </a:extLst>
          </p:cNvPr>
          <p:cNvSpPr txBox="1"/>
          <p:nvPr/>
        </p:nvSpPr>
        <p:spPr>
          <a:xfrm>
            <a:off x="3920646" y="2984143"/>
            <a:ext cx="3670127" cy="1323439"/>
          </a:xfrm>
          <a:prstGeom prst="rect">
            <a:avLst/>
          </a:prstGeom>
          <a:noFill/>
        </p:spPr>
        <p:txBody>
          <a:bodyPr wrap="square" rtlCol="0">
            <a:spAutoFit/>
          </a:bodyPr>
          <a:lstStyle/>
          <a:p>
            <a:pPr marL="746125" indent="12700"/>
            <a:r>
              <a:rPr lang="en-US" sz="2000" dirty="0"/>
              <a:t>Compare Percent of time speaking to listening…</a:t>
            </a:r>
          </a:p>
          <a:p>
            <a:pPr marL="1493838" indent="-149225">
              <a:buFontTx/>
              <a:buChar char="-"/>
            </a:pPr>
            <a:r>
              <a:rPr lang="en-US" sz="2000" dirty="0"/>
              <a:t>To Others</a:t>
            </a:r>
          </a:p>
          <a:p>
            <a:pPr marL="1493838" indent="-149225">
              <a:buFontTx/>
              <a:buChar char="-"/>
            </a:pPr>
            <a:r>
              <a:rPr lang="en-US" sz="2000" dirty="0"/>
              <a:t>To God</a:t>
            </a:r>
          </a:p>
        </p:txBody>
      </p:sp>
    </p:spTree>
    <p:extLst>
      <p:ext uri="{BB962C8B-B14F-4D97-AF65-F5344CB8AC3E}">
        <p14:creationId xmlns:p14="http://schemas.microsoft.com/office/powerpoint/2010/main" val="308212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E0DBA-8A28-DD4E-8493-2CB60A4FCF44}"/>
              </a:ext>
            </a:extLst>
          </p:cNvPr>
          <p:cNvSpPr>
            <a:spLocks noGrp="1"/>
          </p:cNvSpPr>
          <p:nvPr>
            <p:ph type="title"/>
          </p:nvPr>
        </p:nvSpPr>
        <p:spPr>
          <a:xfrm>
            <a:off x="825347" y="206169"/>
            <a:ext cx="10058400" cy="821654"/>
          </a:xfrm>
        </p:spPr>
        <p:txBody>
          <a:bodyPr>
            <a:normAutofit fontScale="90000"/>
          </a:bodyPr>
          <a:lstStyle/>
          <a:p>
            <a:r>
              <a:rPr lang="en-US" dirty="0"/>
              <a:t>The fear of the lord</a:t>
            </a:r>
            <a:br>
              <a:rPr lang="en-US" dirty="0"/>
            </a:br>
            <a:r>
              <a:rPr lang="en-US" sz="2200" i="1" cap="none" dirty="0">
                <a:solidFill>
                  <a:schemeClr val="tx2"/>
                </a:solidFill>
              </a:rPr>
              <a:t>The Fear Of The Lord Is The Beginning Of Knowledge: But Fools Despise Wisdom And Instruction. 1:7</a:t>
            </a:r>
            <a:br>
              <a:rPr lang="en-US" sz="2000" i="1" cap="none" dirty="0">
                <a:solidFill>
                  <a:schemeClr val="tx2"/>
                </a:solidFill>
              </a:rPr>
            </a:br>
            <a:endParaRPr lang="en-US" sz="2000" i="1" dirty="0">
              <a:solidFill>
                <a:schemeClr val="tx2"/>
              </a:solidFill>
            </a:endParaRPr>
          </a:p>
        </p:txBody>
      </p:sp>
      <p:sp>
        <p:nvSpPr>
          <p:cNvPr id="3" name="Content Placeholder 2">
            <a:extLst>
              <a:ext uri="{FF2B5EF4-FFF2-40B4-BE49-F238E27FC236}">
                <a16:creationId xmlns:a16="http://schemas.microsoft.com/office/drawing/2014/main" id="{52F1261B-AF49-474F-873A-372C1C07EF00}"/>
              </a:ext>
            </a:extLst>
          </p:cNvPr>
          <p:cNvSpPr>
            <a:spLocks noGrp="1"/>
          </p:cNvSpPr>
          <p:nvPr>
            <p:ph idx="1"/>
          </p:nvPr>
        </p:nvSpPr>
        <p:spPr>
          <a:xfrm>
            <a:off x="583894" y="1456878"/>
            <a:ext cx="10541306" cy="5096348"/>
          </a:xfrm>
        </p:spPr>
        <p:txBody>
          <a:bodyPr>
            <a:normAutofit/>
          </a:bodyPr>
          <a:lstStyle/>
          <a:p>
            <a:r>
              <a:rPr lang="en-US" sz="1800" dirty="0"/>
              <a:t>The </a:t>
            </a:r>
            <a:r>
              <a:rPr lang="en-US" sz="1800" b="1" dirty="0">
                <a:solidFill>
                  <a:srgbClr val="C00000"/>
                </a:solidFill>
              </a:rPr>
              <a:t>fear of the </a:t>
            </a:r>
            <a:r>
              <a:rPr lang="en-US" sz="1800" b="1" cap="small" dirty="0">
                <a:solidFill>
                  <a:srgbClr val="C00000"/>
                </a:solidFill>
              </a:rPr>
              <a:t>Lord</a:t>
            </a:r>
            <a:r>
              <a:rPr lang="en-US" sz="1800" dirty="0"/>
              <a:t> is to </a:t>
            </a:r>
            <a:r>
              <a:rPr lang="en-US" sz="1800" b="1" dirty="0">
                <a:solidFill>
                  <a:srgbClr val="002060"/>
                </a:solidFill>
              </a:rPr>
              <a:t>hate evil</a:t>
            </a:r>
            <a:r>
              <a:rPr lang="en-US" sz="1800" dirty="0"/>
              <a:t>: pride, and arrogancy, and the evil way, and the froward mouth, do I hate. 8:13</a:t>
            </a:r>
          </a:p>
          <a:p>
            <a:r>
              <a:rPr lang="en-US" sz="1800" dirty="0"/>
              <a:t>The </a:t>
            </a:r>
            <a:r>
              <a:rPr lang="en-US" sz="1800" b="1" dirty="0">
                <a:solidFill>
                  <a:srgbClr val="C00000"/>
                </a:solidFill>
              </a:rPr>
              <a:t>fear of the </a:t>
            </a:r>
            <a:r>
              <a:rPr lang="en-US" sz="1800" b="1" cap="small" dirty="0">
                <a:solidFill>
                  <a:srgbClr val="C00000"/>
                </a:solidFill>
              </a:rPr>
              <a:t>Lord</a:t>
            </a:r>
            <a:r>
              <a:rPr lang="en-US" sz="1800" dirty="0"/>
              <a:t> is the </a:t>
            </a:r>
            <a:r>
              <a:rPr lang="en-US" sz="1800" b="1" dirty="0">
                <a:solidFill>
                  <a:srgbClr val="002060"/>
                </a:solidFill>
              </a:rPr>
              <a:t>beginning of wisdom</a:t>
            </a:r>
            <a:r>
              <a:rPr lang="en-US" sz="1800" dirty="0"/>
              <a:t>: and the knowledge of the holy is understanding. 9:10</a:t>
            </a:r>
          </a:p>
          <a:p>
            <a:r>
              <a:rPr lang="en-US" sz="1800" dirty="0"/>
              <a:t>The </a:t>
            </a:r>
            <a:r>
              <a:rPr lang="en-US" sz="1800" b="1" dirty="0">
                <a:solidFill>
                  <a:srgbClr val="C00000"/>
                </a:solidFill>
              </a:rPr>
              <a:t>fear of the </a:t>
            </a:r>
            <a:r>
              <a:rPr lang="en-US" sz="1800" b="1" cap="small" dirty="0">
                <a:solidFill>
                  <a:srgbClr val="C00000"/>
                </a:solidFill>
              </a:rPr>
              <a:t>Lord</a:t>
            </a:r>
            <a:r>
              <a:rPr lang="en-US" sz="1800" dirty="0"/>
              <a:t> </a:t>
            </a:r>
            <a:r>
              <a:rPr lang="en-US" sz="1800" b="1" dirty="0" err="1">
                <a:solidFill>
                  <a:srgbClr val="002060"/>
                </a:solidFill>
              </a:rPr>
              <a:t>prolongeth</a:t>
            </a:r>
            <a:r>
              <a:rPr lang="en-US" sz="1800" b="1" dirty="0">
                <a:solidFill>
                  <a:srgbClr val="002060"/>
                </a:solidFill>
              </a:rPr>
              <a:t> days</a:t>
            </a:r>
            <a:r>
              <a:rPr lang="en-US" sz="1800" b="1" dirty="0"/>
              <a:t>:</a:t>
            </a:r>
            <a:r>
              <a:rPr lang="en-US" sz="1800" dirty="0"/>
              <a:t> but the years of the wicked shall be shortened. 10:27</a:t>
            </a:r>
          </a:p>
          <a:p>
            <a:r>
              <a:rPr lang="en-US" sz="1800" dirty="0"/>
              <a:t>In the </a:t>
            </a:r>
            <a:r>
              <a:rPr lang="en-US" sz="1800" b="1" dirty="0">
                <a:solidFill>
                  <a:srgbClr val="C00000"/>
                </a:solidFill>
              </a:rPr>
              <a:t>fear of the </a:t>
            </a:r>
            <a:r>
              <a:rPr lang="en-US" sz="1800" b="1" cap="small" dirty="0">
                <a:solidFill>
                  <a:srgbClr val="C00000"/>
                </a:solidFill>
              </a:rPr>
              <a:t>Lord</a:t>
            </a:r>
            <a:r>
              <a:rPr lang="en-US" sz="1800" dirty="0"/>
              <a:t> </a:t>
            </a:r>
            <a:r>
              <a:rPr lang="en-US" sz="1800" b="1" dirty="0"/>
              <a:t>is </a:t>
            </a:r>
            <a:r>
              <a:rPr lang="en-US" sz="1800" b="1" dirty="0">
                <a:solidFill>
                  <a:srgbClr val="002060"/>
                </a:solidFill>
              </a:rPr>
              <a:t>strong confidence</a:t>
            </a:r>
            <a:r>
              <a:rPr lang="en-US" sz="1800" dirty="0"/>
              <a:t>: and his children shall have a place of refuge.14:26</a:t>
            </a:r>
          </a:p>
          <a:p>
            <a:r>
              <a:rPr lang="en-US" sz="1800" dirty="0"/>
              <a:t>The </a:t>
            </a:r>
            <a:r>
              <a:rPr lang="en-US" sz="1800" b="1" dirty="0">
                <a:solidFill>
                  <a:srgbClr val="C00000"/>
                </a:solidFill>
              </a:rPr>
              <a:t>fear of the </a:t>
            </a:r>
            <a:r>
              <a:rPr lang="en-US" sz="1800" b="1" cap="small" dirty="0">
                <a:solidFill>
                  <a:srgbClr val="C00000"/>
                </a:solidFill>
              </a:rPr>
              <a:t>Lord</a:t>
            </a:r>
            <a:r>
              <a:rPr lang="en-US" sz="1800" dirty="0"/>
              <a:t> is </a:t>
            </a:r>
            <a:r>
              <a:rPr lang="en-US" sz="1800" b="1" dirty="0">
                <a:solidFill>
                  <a:srgbClr val="002060"/>
                </a:solidFill>
              </a:rPr>
              <a:t>a fountain of life</a:t>
            </a:r>
            <a:r>
              <a:rPr lang="en-US" sz="1800" dirty="0"/>
              <a:t>, to depart from the snares of death. 14:27</a:t>
            </a:r>
          </a:p>
          <a:p>
            <a:r>
              <a:rPr lang="en-US" sz="1800" dirty="0"/>
              <a:t>Better is little with the </a:t>
            </a:r>
            <a:r>
              <a:rPr lang="en-US" sz="1800" dirty="0">
                <a:solidFill>
                  <a:srgbClr val="C00000"/>
                </a:solidFill>
              </a:rPr>
              <a:t>fear of the </a:t>
            </a:r>
            <a:r>
              <a:rPr lang="en-US" sz="1800" cap="small" dirty="0">
                <a:solidFill>
                  <a:srgbClr val="C00000"/>
                </a:solidFill>
              </a:rPr>
              <a:t>Lord</a:t>
            </a:r>
            <a:r>
              <a:rPr lang="en-US" sz="1800" dirty="0"/>
              <a:t> than great treasure and trouble therewith. 15:16</a:t>
            </a:r>
          </a:p>
          <a:p>
            <a:r>
              <a:rPr lang="en-US" sz="1800" dirty="0"/>
              <a:t>The </a:t>
            </a:r>
            <a:r>
              <a:rPr lang="en-US" sz="1800" b="1" dirty="0">
                <a:solidFill>
                  <a:srgbClr val="C00000"/>
                </a:solidFill>
              </a:rPr>
              <a:t>fear of the </a:t>
            </a:r>
            <a:r>
              <a:rPr lang="en-US" sz="1800" b="1" cap="small" dirty="0">
                <a:solidFill>
                  <a:srgbClr val="C00000"/>
                </a:solidFill>
              </a:rPr>
              <a:t>Lord</a:t>
            </a:r>
            <a:r>
              <a:rPr lang="en-US" sz="1800" dirty="0"/>
              <a:t> is </a:t>
            </a:r>
            <a:r>
              <a:rPr lang="en-US" sz="1800" b="1" dirty="0"/>
              <a:t>the </a:t>
            </a:r>
            <a:r>
              <a:rPr lang="en-US" sz="1800" b="1" dirty="0">
                <a:solidFill>
                  <a:srgbClr val="002060"/>
                </a:solidFill>
              </a:rPr>
              <a:t>instruction of wisdom</a:t>
            </a:r>
            <a:r>
              <a:rPr lang="en-US" sz="1800" dirty="0"/>
              <a:t>; and before </a:t>
            </a:r>
            <a:r>
              <a:rPr lang="en-US" sz="1800" dirty="0" err="1"/>
              <a:t>honour</a:t>
            </a:r>
            <a:r>
              <a:rPr lang="en-US" sz="1800" dirty="0"/>
              <a:t> is humility. 15:33</a:t>
            </a:r>
          </a:p>
          <a:p>
            <a:r>
              <a:rPr lang="en-US" sz="1800" dirty="0"/>
              <a:t>by the </a:t>
            </a:r>
            <a:r>
              <a:rPr lang="en-US" sz="1800" dirty="0">
                <a:solidFill>
                  <a:srgbClr val="C00000"/>
                </a:solidFill>
              </a:rPr>
              <a:t>fear of the </a:t>
            </a:r>
            <a:r>
              <a:rPr lang="en-US" sz="1800" cap="small" dirty="0">
                <a:solidFill>
                  <a:srgbClr val="C00000"/>
                </a:solidFill>
              </a:rPr>
              <a:t>Lord</a:t>
            </a:r>
            <a:r>
              <a:rPr lang="en-US" sz="1800" dirty="0"/>
              <a:t> men depart from evil. 16:6</a:t>
            </a:r>
          </a:p>
          <a:p>
            <a:r>
              <a:rPr lang="en-US" sz="1800" dirty="0"/>
              <a:t>The </a:t>
            </a:r>
            <a:r>
              <a:rPr lang="en-US" sz="1800" b="1" dirty="0">
                <a:solidFill>
                  <a:srgbClr val="C00000"/>
                </a:solidFill>
              </a:rPr>
              <a:t>fear of the </a:t>
            </a:r>
            <a:r>
              <a:rPr lang="en-US" sz="1800" b="1" cap="small" dirty="0">
                <a:solidFill>
                  <a:srgbClr val="C00000"/>
                </a:solidFill>
              </a:rPr>
              <a:t>Lord</a:t>
            </a:r>
            <a:r>
              <a:rPr lang="en-US" sz="1800" dirty="0"/>
              <a:t> </a:t>
            </a:r>
            <a:r>
              <a:rPr lang="en-US" sz="1800" b="1" dirty="0" err="1">
                <a:solidFill>
                  <a:srgbClr val="002060"/>
                </a:solidFill>
              </a:rPr>
              <a:t>tendeth</a:t>
            </a:r>
            <a:r>
              <a:rPr lang="en-US" sz="1800" b="1" dirty="0">
                <a:solidFill>
                  <a:srgbClr val="002060"/>
                </a:solidFill>
              </a:rPr>
              <a:t> to life</a:t>
            </a:r>
            <a:r>
              <a:rPr lang="en-US" sz="1800" dirty="0"/>
              <a:t>: and he that hath it shall abide satisfied; he shall not be visited with evil. 19:23</a:t>
            </a:r>
          </a:p>
        </p:txBody>
      </p:sp>
    </p:spTree>
    <p:extLst>
      <p:ext uri="{BB962C8B-B14F-4D97-AF65-F5344CB8AC3E}">
        <p14:creationId xmlns:p14="http://schemas.microsoft.com/office/powerpoint/2010/main" val="1765880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3" name="Google Shape;173;p1"/>
          <p:cNvSpPr/>
          <p:nvPr/>
        </p:nvSpPr>
        <p:spPr>
          <a:xfrm>
            <a:off x="1524000" y="857250"/>
            <a:ext cx="9144000" cy="5143500"/>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pic>
        <p:nvPicPr>
          <p:cNvPr id="174" name="Google Shape;174;p1" descr="A close up of a flower&#10;&#10;Description automatically generated"/>
          <p:cNvPicPr preferRelativeResize="0">
            <a:picLocks noGrp="1"/>
          </p:cNvPicPr>
          <p:nvPr>
            <p:ph type="body" idx="4294967295"/>
          </p:nvPr>
        </p:nvPicPr>
        <p:blipFill rotWithShape="1">
          <a:blip r:embed="rId3">
            <a:alphaModFix/>
          </a:blip>
          <a:srcRect t="9091" r="13818"/>
          <a:stretch/>
        </p:blipFill>
        <p:spPr>
          <a:xfrm>
            <a:off x="4167448" y="941337"/>
            <a:ext cx="6500551" cy="5142835"/>
          </a:xfrm>
          <a:prstGeom prst="rect">
            <a:avLst/>
          </a:prstGeom>
          <a:noFill/>
          <a:ln>
            <a:noFill/>
          </a:ln>
        </p:spPr>
      </p:pic>
      <p:sp>
        <p:nvSpPr>
          <p:cNvPr id="175" name="Google Shape;175;p1"/>
          <p:cNvSpPr/>
          <p:nvPr/>
        </p:nvSpPr>
        <p:spPr>
          <a:xfrm>
            <a:off x="1524003" y="857250"/>
            <a:ext cx="7004405" cy="51435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6" name="Google Shape;176;p1"/>
          <p:cNvSpPr txBox="1"/>
          <p:nvPr/>
        </p:nvSpPr>
        <p:spPr>
          <a:xfrm>
            <a:off x="1613592" y="1527341"/>
            <a:ext cx="3705505" cy="2192495"/>
          </a:xfrm>
          <a:prstGeom prst="rect">
            <a:avLst/>
          </a:prstGeom>
          <a:noFill/>
          <a:ln>
            <a:noFill/>
          </a:ln>
        </p:spPr>
        <p:txBody>
          <a:bodyPr spcFirstLastPara="1" wrap="square" lIns="68575" tIns="34275" rIns="68575" bIns="34275" anchor="ctr" anchorCtr="0">
            <a:normAutofit/>
          </a:bodyPr>
          <a:lstStyle/>
          <a:p>
            <a:pPr algn="ctr">
              <a:lnSpc>
                <a:spcPct val="90000"/>
              </a:lnSpc>
              <a:buClr>
                <a:srgbClr val="FFFFFF"/>
              </a:buClr>
              <a:buSzPts val="5400"/>
            </a:pPr>
            <a:r>
              <a:rPr lang="en-US" sz="5400" b="1" kern="0">
                <a:solidFill>
                  <a:srgbClr val="FFFFFF"/>
                </a:solidFill>
                <a:latin typeface="Calibri"/>
                <a:ea typeface="Calibri"/>
                <a:cs typeface="Calibri"/>
                <a:sym typeface="Calibri"/>
              </a:rPr>
              <a:t>Simplicity of The Word</a:t>
            </a:r>
            <a:endParaRPr sz="1400" kern="0">
              <a:solidFill>
                <a:srgbClr val="000000"/>
              </a:solidFill>
              <a:latin typeface="Arial"/>
              <a:cs typeface="Arial"/>
              <a:sym typeface="Arial"/>
            </a:endParaRPr>
          </a:p>
        </p:txBody>
      </p:sp>
      <p:sp>
        <p:nvSpPr>
          <p:cNvPr id="177" name="Google Shape;177;p1"/>
          <p:cNvSpPr/>
          <p:nvPr/>
        </p:nvSpPr>
        <p:spPr>
          <a:xfrm rot="5400000">
            <a:off x="2093941" y="1117343"/>
            <a:ext cx="109728" cy="528066"/>
          </a:xfrm>
          <a:prstGeom prst="rect">
            <a:avLst/>
          </a:prstGeom>
          <a:solidFill>
            <a:schemeClr val="accent2"/>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8" name="Google Shape;178;p1"/>
          <p:cNvSpPr/>
          <p:nvPr/>
        </p:nvSpPr>
        <p:spPr>
          <a:xfrm>
            <a:off x="1884772" y="4267440"/>
            <a:ext cx="2983230" cy="13716"/>
          </a:xfrm>
          <a:prstGeom prst="rect">
            <a:avLst/>
          </a:prstGeom>
          <a:solidFill>
            <a:schemeClr val="lt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9" name="Google Shape;179;p1"/>
          <p:cNvSpPr txBox="1"/>
          <p:nvPr/>
        </p:nvSpPr>
        <p:spPr>
          <a:xfrm>
            <a:off x="1613591" y="4321407"/>
            <a:ext cx="3352270" cy="679673"/>
          </a:xfrm>
          <a:prstGeom prst="rect">
            <a:avLst/>
          </a:prstGeom>
          <a:noFill/>
          <a:ln>
            <a:noFill/>
          </a:ln>
        </p:spPr>
        <p:txBody>
          <a:bodyPr spcFirstLastPara="1" wrap="square" lIns="91425" tIns="45700" rIns="91425" bIns="45700" anchor="t" anchorCtr="0">
            <a:spAutoFit/>
          </a:bodyPr>
          <a:lstStyle/>
          <a:p>
            <a:pPr algn="ctr">
              <a:buClr>
                <a:srgbClr val="FFFFFF"/>
              </a:buClr>
              <a:buSzPts val="1600"/>
            </a:pPr>
            <a:r>
              <a:rPr lang="en-US" sz="1600" i="1" kern="0">
                <a:solidFill>
                  <a:srgbClr val="FFFFFF"/>
                </a:solidFill>
                <a:latin typeface="Calibri"/>
                <a:ea typeface="Calibri"/>
                <a:cs typeface="Calibri"/>
                <a:sym typeface="Calibri"/>
              </a:rPr>
              <a:t>www.simplicityoftheword.com</a:t>
            </a:r>
            <a:endParaRPr sz="1400" kern="0">
              <a:solidFill>
                <a:srgbClr val="000000"/>
              </a:solidFill>
              <a:latin typeface="Arial"/>
              <a:cs typeface="Arial"/>
              <a:sym typeface="Arial"/>
            </a:endParaRPr>
          </a:p>
          <a:p>
            <a:pPr algn="ctr">
              <a:spcBef>
                <a:spcPts val="450"/>
              </a:spcBef>
              <a:buClr>
                <a:srgbClr val="FFFF00"/>
              </a:buClr>
              <a:buSzPts val="1800"/>
            </a:pPr>
            <a:r>
              <a:rPr lang="en-US" i="1" kern="0">
                <a:solidFill>
                  <a:srgbClr val="FFFF00"/>
                </a:solidFill>
                <a:latin typeface="Calibri"/>
                <a:ea typeface="Calibri"/>
                <a:cs typeface="Calibri"/>
                <a:sym typeface="Calibri"/>
              </a:rPr>
              <a:t>SOTW724@gmail.com</a:t>
            </a:r>
            <a:endParaRPr sz="1400" kern="0">
              <a:solidFill>
                <a:srgbClr val="000000"/>
              </a:solidFill>
              <a:latin typeface="Arial"/>
              <a:cs typeface="Arial"/>
              <a:sym typeface="Arial"/>
            </a:endParaRPr>
          </a:p>
        </p:txBody>
      </p:sp>
      <p:sp>
        <p:nvSpPr>
          <p:cNvPr id="180" name="Google Shape;180;p1"/>
          <p:cNvSpPr txBox="1"/>
          <p:nvPr/>
        </p:nvSpPr>
        <p:spPr>
          <a:xfrm>
            <a:off x="1613591" y="581729"/>
            <a:ext cx="3811112" cy="523220"/>
          </a:xfrm>
          <a:prstGeom prst="rect">
            <a:avLst/>
          </a:prstGeom>
          <a:noFill/>
          <a:ln>
            <a:noFill/>
          </a:ln>
        </p:spPr>
        <p:txBody>
          <a:bodyPr spcFirstLastPara="1" wrap="square" lIns="91425" tIns="45700" rIns="91425" bIns="45700" anchor="t" anchorCtr="0">
            <a:spAutoFit/>
          </a:bodyPr>
          <a:lstStyle/>
          <a:p>
            <a:pPr algn="ctr">
              <a:buClr>
                <a:srgbClr val="FFFF00"/>
              </a:buClr>
              <a:buSzPts val="2800"/>
            </a:pPr>
            <a:r>
              <a:rPr lang="en-US" sz="2800" kern="0">
                <a:solidFill>
                  <a:srgbClr val="FFFF00"/>
                </a:solidFill>
                <a:latin typeface="Calibri"/>
                <a:ea typeface="Calibri"/>
                <a:cs typeface="Calibri"/>
                <a:sym typeface="Calibri"/>
              </a:rPr>
              <a:t>Larry &amp; Aida Watlington</a:t>
            </a:r>
            <a:endParaRPr sz="1400" kern="0">
              <a:solidFill>
                <a:srgbClr val="000000"/>
              </a:solidFill>
              <a:latin typeface="Arial"/>
              <a:cs typeface="Arial"/>
              <a:sym typeface="Arial"/>
            </a:endParaRPr>
          </a:p>
        </p:txBody>
      </p:sp>
      <p:sp>
        <p:nvSpPr>
          <p:cNvPr id="181" name="Google Shape;181;p1"/>
          <p:cNvSpPr txBox="1"/>
          <p:nvPr/>
        </p:nvSpPr>
        <p:spPr>
          <a:xfrm>
            <a:off x="1463331" y="6175271"/>
            <a:ext cx="7922744" cy="400110"/>
          </a:xfrm>
          <a:prstGeom prst="rect">
            <a:avLst/>
          </a:prstGeom>
          <a:noFill/>
          <a:ln>
            <a:noFill/>
          </a:ln>
        </p:spPr>
        <p:txBody>
          <a:bodyPr spcFirstLastPara="1" wrap="square" lIns="91425" tIns="45700" rIns="91425" bIns="45700" anchor="t" anchorCtr="0">
            <a:spAutoFit/>
          </a:bodyPr>
          <a:lstStyle/>
          <a:p>
            <a:pPr algn="ctr">
              <a:buClr>
                <a:srgbClr val="FFFF00"/>
              </a:buClr>
              <a:buSzPts val="2000"/>
            </a:pPr>
            <a:r>
              <a:rPr lang="en-US" sz="2000" i="1" kern="0">
                <a:solidFill>
                  <a:srgbClr val="FFFF00"/>
                </a:solidFill>
                <a:latin typeface="Calibri"/>
                <a:ea typeface="Calibri"/>
                <a:cs typeface="Calibri"/>
                <a:sym typeface="Calibri"/>
              </a:rPr>
              <a:t>He That has an Ear, Let Him Hear, What the Spirit Says to the Churches</a:t>
            </a:r>
            <a:endParaRPr sz="1400" kern="0">
              <a:solidFill>
                <a:srgbClr val="000000"/>
              </a:solidFill>
              <a:latin typeface="Arial"/>
              <a:cs typeface="Arial"/>
              <a:sym typeface="Arial"/>
            </a:endParaRPr>
          </a:p>
        </p:txBody>
      </p:sp>
      <p:sp>
        <p:nvSpPr>
          <p:cNvPr id="182" name="Google Shape;182;p1"/>
          <p:cNvSpPr/>
          <p:nvPr/>
        </p:nvSpPr>
        <p:spPr>
          <a:xfrm>
            <a:off x="1845715" y="1012939"/>
            <a:ext cx="962952" cy="579213"/>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800"/>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11220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A6F2D0A-F05E-8C4D-8421-19C552B65EF4}"/>
              </a:ext>
            </a:extLst>
          </p:cNvPr>
          <p:cNvSpPr/>
          <p:nvPr/>
        </p:nvSpPr>
        <p:spPr>
          <a:xfrm>
            <a:off x="235113" y="1868938"/>
            <a:ext cx="7451181" cy="3957851"/>
          </a:xfrm>
          <a:prstGeom prst="ellipse">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975777A-4FB6-FD4C-989D-9CA6111DD183}"/>
              </a:ext>
            </a:extLst>
          </p:cNvPr>
          <p:cNvSpPr/>
          <p:nvPr/>
        </p:nvSpPr>
        <p:spPr>
          <a:xfrm>
            <a:off x="4921458" y="1892300"/>
            <a:ext cx="7099446" cy="3957851"/>
          </a:xfrm>
          <a:prstGeom prst="ellipse">
            <a:avLst/>
          </a:prstGeom>
          <a:solidFill>
            <a:srgbClr val="00B0F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96A619-1524-6848-A1CD-960B245D9BB5}"/>
              </a:ext>
            </a:extLst>
          </p:cNvPr>
          <p:cNvSpPr>
            <a:spLocks noGrp="1"/>
          </p:cNvSpPr>
          <p:nvPr>
            <p:ph type="title"/>
          </p:nvPr>
        </p:nvSpPr>
        <p:spPr>
          <a:xfrm>
            <a:off x="327547" y="0"/>
            <a:ext cx="11368584" cy="1473958"/>
          </a:xfrm>
        </p:spPr>
        <p:txBody>
          <a:bodyPr>
            <a:normAutofit/>
          </a:bodyPr>
          <a:lstStyle/>
          <a:p>
            <a:r>
              <a:rPr lang="en-US" dirty="0"/>
              <a:t>Instruction &amp; Teaching</a:t>
            </a:r>
            <a:br>
              <a:rPr lang="en-US" dirty="0"/>
            </a:br>
            <a:r>
              <a:rPr lang="en-US" sz="2400" i="1" cap="none" dirty="0">
                <a:solidFill>
                  <a:schemeClr val="tx2"/>
                </a:solidFill>
              </a:rPr>
              <a:t>Listen, My Son, To Your Father’s Instruction And Do Not Forsake Your Mother’s Teaching.</a:t>
            </a:r>
            <a:r>
              <a:rPr lang="en-US" sz="2400" i="1" dirty="0">
                <a:solidFill>
                  <a:schemeClr val="tx2"/>
                </a:solidFill>
              </a:rPr>
              <a:t> </a:t>
            </a:r>
            <a:r>
              <a:rPr lang="en-US" sz="2400" i="1" cap="none" dirty="0">
                <a:solidFill>
                  <a:schemeClr val="tx2"/>
                </a:solidFill>
              </a:rPr>
              <a:t>Proverbs 1:10</a:t>
            </a:r>
          </a:p>
        </p:txBody>
      </p:sp>
      <p:sp>
        <p:nvSpPr>
          <p:cNvPr id="4" name="TextBox 3">
            <a:extLst>
              <a:ext uri="{FF2B5EF4-FFF2-40B4-BE49-F238E27FC236}">
                <a16:creationId xmlns:a16="http://schemas.microsoft.com/office/drawing/2014/main" id="{0360BE3B-2C25-3246-A7BD-C650879C0301}"/>
              </a:ext>
            </a:extLst>
          </p:cNvPr>
          <p:cNvSpPr txBox="1"/>
          <p:nvPr/>
        </p:nvSpPr>
        <p:spPr>
          <a:xfrm>
            <a:off x="311313" y="1468828"/>
            <a:ext cx="4039738" cy="400110"/>
          </a:xfrm>
          <a:prstGeom prst="rect">
            <a:avLst/>
          </a:prstGeom>
          <a:noFill/>
        </p:spPr>
        <p:txBody>
          <a:bodyPr wrap="square" rtlCol="0">
            <a:spAutoFit/>
          </a:bodyPr>
          <a:lstStyle/>
          <a:p>
            <a:r>
              <a:rPr lang="en-US" sz="2000" dirty="0"/>
              <a:t>Instructions gives us the </a:t>
            </a:r>
            <a:r>
              <a:rPr lang="en-US" sz="2000" b="1" dirty="0"/>
              <a:t>“How”</a:t>
            </a:r>
          </a:p>
        </p:txBody>
      </p:sp>
      <p:sp>
        <p:nvSpPr>
          <p:cNvPr id="5" name="TextBox 4">
            <a:extLst>
              <a:ext uri="{FF2B5EF4-FFF2-40B4-BE49-F238E27FC236}">
                <a16:creationId xmlns:a16="http://schemas.microsoft.com/office/drawing/2014/main" id="{3905DC2F-F5F6-5043-A75F-22552CF323B2}"/>
              </a:ext>
            </a:extLst>
          </p:cNvPr>
          <p:cNvSpPr txBox="1"/>
          <p:nvPr/>
        </p:nvSpPr>
        <p:spPr>
          <a:xfrm>
            <a:off x="7920596" y="1436225"/>
            <a:ext cx="3835021" cy="400110"/>
          </a:xfrm>
          <a:prstGeom prst="rect">
            <a:avLst/>
          </a:prstGeom>
          <a:noFill/>
        </p:spPr>
        <p:txBody>
          <a:bodyPr wrap="square" rtlCol="0">
            <a:spAutoFit/>
          </a:bodyPr>
          <a:lstStyle/>
          <a:p>
            <a:r>
              <a:rPr lang="en-US" sz="2000" dirty="0"/>
              <a:t>Teaching gives us the </a:t>
            </a:r>
            <a:r>
              <a:rPr lang="en-US" sz="2000" b="1" dirty="0"/>
              <a:t>“Why”</a:t>
            </a:r>
          </a:p>
        </p:txBody>
      </p:sp>
      <p:grpSp>
        <p:nvGrpSpPr>
          <p:cNvPr id="11" name="Group 10">
            <a:extLst>
              <a:ext uri="{FF2B5EF4-FFF2-40B4-BE49-F238E27FC236}">
                <a16:creationId xmlns:a16="http://schemas.microsoft.com/office/drawing/2014/main" id="{123466DF-995A-C146-831B-74D033167AAF}"/>
              </a:ext>
            </a:extLst>
          </p:cNvPr>
          <p:cNvGrpSpPr/>
          <p:nvPr/>
        </p:nvGrpSpPr>
        <p:grpSpPr>
          <a:xfrm>
            <a:off x="685489" y="2287855"/>
            <a:ext cx="3492500" cy="3219974"/>
            <a:chOff x="685489" y="2287855"/>
            <a:chExt cx="3492500" cy="3219974"/>
          </a:xfrm>
        </p:grpSpPr>
        <p:grpSp>
          <p:nvGrpSpPr>
            <p:cNvPr id="6" name="Group 5">
              <a:extLst>
                <a:ext uri="{FF2B5EF4-FFF2-40B4-BE49-F238E27FC236}">
                  <a16:creationId xmlns:a16="http://schemas.microsoft.com/office/drawing/2014/main" id="{B741A93F-7E53-E443-97E8-CB1A15A4369C}"/>
                </a:ext>
              </a:extLst>
            </p:cNvPr>
            <p:cNvGrpSpPr/>
            <p:nvPr/>
          </p:nvGrpSpPr>
          <p:grpSpPr>
            <a:xfrm>
              <a:off x="685489" y="2287855"/>
              <a:ext cx="3492500" cy="2689337"/>
              <a:chOff x="450375" y="2369253"/>
              <a:chExt cx="3492500" cy="2689337"/>
            </a:xfrm>
          </p:grpSpPr>
          <p:pic>
            <p:nvPicPr>
              <p:cNvPr id="1026" name="Picture 2" descr="Best Cocoa Beach Electrician - A-Lumination Electric Inc.">
                <a:extLst>
                  <a:ext uri="{FF2B5EF4-FFF2-40B4-BE49-F238E27FC236}">
                    <a16:creationId xmlns:a16="http://schemas.microsoft.com/office/drawing/2014/main" id="{12D5939A-8B7B-DC46-9667-831098BF2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75" y="2734490"/>
                <a:ext cx="3492500" cy="2324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95D401-2237-E04E-A0C5-A827758957A9}"/>
                  </a:ext>
                </a:extLst>
              </p:cNvPr>
              <p:cNvSpPr txBox="1"/>
              <p:nvPr/>
            </p:nvSpPr>
            <p:spPr>
              <a:xfrm>
                <a:off x="913735" y="2369253"/>
                <a:ext cx="2565779" cy="369332"/>
              </a:xfrm>
              <a:prstGeom prst="rect">
                <a:avLst/>
              </a:prstGeom>
              <a:noFill/>
            </p:spPr>
            <p:txBody>
              <a:bodyPr wrap="square" rtlCol="0">
                <a:spAutoFit/>
              </a:bodyPr>
              <a:lstStyle/>
              <a:p>
                <a:pPr algn="ctr"/>
                <a:r>
                  <a:rPr lang="en-US" dirty="0">
                    <a:solidFill>
                      <a:srgbClr val="0070C0"/>
                    </a:solidFill>
                  </a:rPr>
                  <a:t>An Electrician</a:t>
                </a:r>
                <a:endParaRPr lang="en-US" b="1" dirty="0">
                  <a:solidFill>
                    <a:srgbClr val="0070C0"/>
                  </a:solidFill>
                </a:endParaRPr>
              </a:p>
            </p:txBody>
          </p:sp>
        </p:grpSp>
        <p:sp>
          <p:nvSpPr>
            <p:cNvPr id="12" name="TextBox 11">
              <a:extLst>
                <a:ext uri="{FF2B5EF4-FFF2-40B4-BE49-F238E27FC236}">
                  <a16:creationId xmlns:a16="http://schemas.microsoft.com/office/drawing/2014/main" id="{D6CAE7E9-4028-CC4D-81BF-0A5C44CE4929}"/>
                </a:ext>
              </a:extLst>
            </p:cNvPr>
            <p:cNvSpPr txBox="1"/>
            <p:nvPr/>
          </p:nvSpPr>
          <p:spPr>
            <a:xfrm>
              <a:off x="685489" y="5107719"/>
              <a:ext cx="3151967" cy="400110"/>
            </a:xfrm>
            <a:prstGeom prst="rect">
              <a:avLst/>
            </a:prstGeom>
            <a:noFill/>
          </p:spPr>
          <p:txBody>
            <a:bodyPr wrap="square" rtlCol="0">
              <a:spAutoFit/>
            </a:bodyPr>
            <a:lstStyle/>
            <a:p>
              <a:pPr algn="ctr"/>
              <a:r>
                <a:rPr lang="en-US" sz="2000" dirty="0"/>
                <a:t>Skill Based</a:t>
              </a:r>
            </a:p>
          </p:txBody>
        </p:sp>
      </p:grpSp>
      <p:grpSp>
        <p:nvGrpSpPr>
          <p:cNvPr id="14" name="Group 13">
            <a:extLst>
              <a:ext uri="{FF2B5EF4-FFF2-40B4-BE49-F238E27FC236}">
                <a16:creationId xmlns:a16="http://schemas.microsoft.com/office/drawing/2014/main" id="{9EABC7F1-8E35-254D-AF5E-8365D3F72B7B}"/>
              </a:ext>
            </a:extLst>
          </p:cNvPr>
          <p:cNvGrpSpPr/>
          <p:nvPr/>
        </p:nvGrpSpPr>
        <p:grpSpPr>
          <a:xfrm>
            <a:off x="8155710" y="2312786"/>
            <a:ext cx="3420419" cy="3195043"/>
            <a:chOff x="8155710" y="2312786"/>
            <a:chExt cx="3420419" cy="3195043"/>
          </a:xfrm>
        </p:grpSpPr>
        <p:grpSp>
          <p:nvGrpSpPr>
            <p:cNvPr id="7" name="Group 6">
              <a:extLst>
                <a:ext uri="{FF2B5EF4-FFF2-40B4-BE49-F238E27FC236}">
                  <a16:creationId xmlns:a16="http://schemas.microsoft.com/office/drawing/2014/main" id="{813A9BD3-1FAF-554D-8AC8-8EBCE2D37401}"/>
                </a:ext>
              </a:extLst>
            </p:cNvPr>
            <p:cNvGrpSpPr/>
            <p:nvPr/>
          </p:nvGrpSpPr>
          <p:grpSpPr>
            <a:xfrm>
              <a:off x="8155710" y="2312786"/>
              <a:ext cx="3403600" cy="2727906"/>
              <a:chOff x="7110104" y="2394184"/>
              <a:chExt cx="3403600" cy="2727906"/>
            </a:xfrm>
          </p:grpSpPr>
          <p:pic>
            <p:nvPicPr>
              <p:cNvPr id="1028" name="Picture 4" descr="Hiring an Electrical Engineer to Develop Your New Electronic Hardware  Product">
                <a:extLst>
                  <a:ext uri="{FF2B5EF4-FFF2-40B4-BE49-F238E27FC236}">
                    <a16:creationId xmlns:a16="http://schemas.microsoft.com/office/drawing/2014/main" id="{BCD3D305-1EAB-EA45-A04D-47969B395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104" y="2734490"/>
                <a:ext cx="3403600" cy="2387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9184475-4CDC-954A-8911-61769A611C37}"/>
                  </a:ext>
                </a:extLst>
              </p:cNvPr>
              <p:cNvSpPr txBox="1"/>
              <p:nvPr/>
            </p:nvSpPr>
            <p:spPr>
              <a:xfrm>
                <a:off x="7671651" y="2394184"/>
                <a:ext cx="2565779" cy="369332"/>
              </a:xfrm>
              <a:prstGeom prst="rect">
                <a:avLst/>
              </a:prstGeom>
              <a:noFill/>
            </p:spPr>
            <p:txBody>
              <a:bodyPr wrap="square" rtlCol="0">
                <a:spAutoFit/>
              </a:bodyPr>
              <a:lstStyle/>
              <a:p>
                <a:pPr algn="ctr"/>
                <a:r>
                  <a:rPr lang="en-US" dirty="0">
                    <a:solidFill>
                      <a:srgbClr val="0070C0"/>
                    </a:solidFill>
                  </a:rPr>
                  <a:t>An Electrical Engineer</a:t>
                </a:r>
                <a:endParaRPr lang="en-US" b="1" dirty="0">
                  <a:solidFill>
                    <a:srgbClr val="0070C0"/>
                  </a:solidFill>
                </a:endParaRPr>
              </a:p>
            </p:txBody>
          </p:sp>
        </p:grpSp>
        <p:sp>
          <p:nvSpPr>
            <p:cNvPr id="13" name="TextBox 12">
              <a:extLst>
                <a:ext uri="{FF2B5EF4-FFF2-40B4-BE49-F238E27FC236}">
                  <a16:creationId xmlns:a16="http://schemas.microsoft.com/office/drawing/2014/main" id="{3A76C6BD-F48C-9048-BF43-1AE290AAD23D}"/>
                </a:ext>
              </a:extLst>
            </p:cNvPr>
            <p:cNvSpPr txBox="1"/>
            <p:nvPr/>
          </p:nvSpPr>
          <p:spPr>
            <a:xfrm>
              <a:off x="8424162" y="5107719"/>
              <a:ext cx="3151967" cy="400110"/>
            </a:xfrm>
            <a:prstGeom prst="rect">
              <a:avLst/>
            </a:prstGeom>
            <a:noFill/>
          </p:spPr>
          <p:txBody>
            <a:bodyPr wrap="square" rtlCol="0">
              <a:spAutoFit/>
            </a:bodyPr>
            <a:lstStyle/>
            <a:p>
              <a:pPr algn="ctr"/>
              <a:r>
                <a:rPr lang="en-US" sz="2000" dirty="0"/>
                <a:t>Concept Based</a:t>
              </a:r>
            </a:p>
          </p:txBody>
        </p:sp>
      </p:grpSp>
      <p:sp>
        <p:nvSpPr>
          <p:cNvPr id="16" name="TextBox 15">
            <a:extLst>
              <a:ext uri="{FF2B5EF4-FFF2-40B4-BE49-F238E27FC236}">
                <a16:creationId xmlns:a16="http://schemas.microsoft.com/office/drawing/2014/main" id="{55EB38EC-CBEE-5049-BBE5-95346E61AFC7}"/>
              </a:ext>
            </a:extLst>
          </p:cNvPr>
          <p:cNvSpPr txBox="1"/>
          <p:nvPr/>
        </p:nvSpPr>
        <p:spPr>
          <a:xfrm>
            <a:off x="5113995" y="2804117"/>
            <a:ext cx="2462598" cy="1687641"/>
          </a:xfrm>
          <a:prstGeom prst="rect">
            <a:avLst/>
          </a:prstGeom>
          <a:noFill/>
        </p:spPr>
        <p:txBody>
          <a:bodyPr wrap="square" rtlCol="0">
            <a:spAutoFit/>
          </a:bodyPr>
          <a:lstStyle/>
          <a:p>
            <a:pPr algn="ctr">
              <a:lnSpc>
                <a:spcPct val="150000"/>
              </a:lnSpc>
            </a:pPr>
            <a:r>
              <a:rPr lang="en-US" sz="2400" b="1" dirty="0"/>
              <a:t>Wisdom</a:t>
            </a:r>
          </a:p>
          <a:p>
            <a:pPr algn="ctr">
              <a:lnSpc>
                <a:spcPct val="150000"/>
              </a:lnSpc>
            </a:pPr>
            <a:r>
              <a:rPr lang="en-US" sz="2400" b="1" dirty="0"/>
              <a:t>Knowledge</a:t>
            </a:r>
          </a:p>
          <a:p>
            <a:pPr algn="ctr">
              <a:lnSpc>
                <a:spcPct val="150000"/>
              </a:lnSpc>
            </a:pPr>
            <a:r>
              <a:rPr lang="en-US" sz="2400" b="1" dirty="0"/>
              <a:t>Understanding</a:t>
            </a:r>
          </a:p>
        </p:txBody>
      </p:sp>
    </p:spTree>
    <p:extLst>
      <p:ext uri="{BB962C8B-B14F-4D97-AF65-F5344CB8AC3E}">
        <p14:creationId xmlns:p14="http://schemas.microsoft.com/office/powerpoint/2010/main" val="334918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500"/>
                                        <p:tgtEl>
                                          <p:spTgt spid="15"/>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4" grpId="0"/>
      <p:bldP spid="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A619-1524-6848-A1CD-960B245D9BB5}"/>
              </a:ext>
            </a:extLst>
          </p:cNvPr>
          <p:cNvSpPr>
            <a:spLocks noGrp="1"/>
          </p:cNvSpPr>
          <p:nvPr>
            <p:ph type="title"/>
          </p:nvPr>
        </p:nvSpPr>
        <p:spPr>
          <a:xfrm>
            <a:off x="327547" y="0"/>
            <a:ext cx="11368584" cy="1473958"/>
          </a:xfrm>
        </p:spPr>
        <p:txBody>
          <a:bodyPr>
            <a:normAutofit/>
          </a:bodyPr>
          <a:lstStyle/>
          <a:p>
            <a:r>
              <a:rPr lang="en-US" dirty="0"/>
              <a:t>Instruction &amp; Teaching</a:t>
            </a:r>
            <a:br>
              <a:rPr lang="en-US" dirty="0"/>
            </a:br>
            <a:r>
              <a:rPr lang="en-US" sz="2400" i="1" cap="none" dirty="0">
                <a:solidFill>
                  <a:schemeClr val="tx2"/>
                </a:solidFill>
              </a:rPr>
              <a:t>Listen, My Son, To Your Father’s Instruction And Do Not Forsake Your Mother’s Teaching.</a:t>
            </a:r>
            <a:r>
              <a:rPr lang="en-US" sz="2400" i="1" dirty="0">
                <a:solidFill>
                  <a:schemeClr val="tx2"/>
                </a:solidFill>
              </a:rPr>
              <a:t> </a:t>
            </a:r>
            <a:r>
              <a:rPr lang="en-US" sz="2400" i="1" cap="none" dirty="0">
                <a:solidFill>
                  <a:schemeClr val="tx2"/>
                </a:solidFill>
              </a:rPr>
              <a:t>Proverbs 1:10</a:t>
            </a:r>
          </a:p>
        </p:txBody>
      </p:sp>
      <p:grpSp>
        <p:nvGrpSpPr>
          <p:cNvPr id="17" name="Group 16">
            <a:extLst>
              <a:ext uri="{FF2B5EF4-FFF2-40B4-BE49-F238E27FC236}">
                <a16:creationId xmlns:a16="http://schemas.microsoft.com/office/drawing/2014/main" id="{0E1DD068-3E02-EF45-A6FA-5FF8C2D0DB4C}"/>
              </a:ext>
            </a:extLst>
          </p:cNvPr>
          <p:cNvGrpSpPr/>
          <p:nvPr/>
        </p:nvGrpSpPr>
        <p:grpSpPr>
          <a:xfrm>
            <a:off x="235113" y="1468828"/>
            <a:ext cx="7451181" cy="3920345"/>
            <a:chOff x="235113" y="1468828"/>
            <a:chExt cx="7451181" cy="3920345"/>
          </a:xfrm>
        </p:grpSpPr>
        <p:sp>
          <p:nvSpPr>
            <p:cNvPr id="4" name="TextBox 3">
              <a:extLst>
                <a:ext uri="{FF2B5EF4-FFF2-40B4-BE49-F238E27FC236}">
                  <a16:creationId xmlns:a16="http://schemas.microsoft.com/office/drawing/2014/main" id="{0360BE3B-2C25-3246-A7BD-C650879C0301}"/>
                </a:ext>
              </a:extLst>
            </p:cNvPr>
            <p:cNvSpPr txBox="1"/>
            <p:nvPr/>
          </p:nvSpPr>
          <p:spPr>
            <a:xfrm>
              <a:off x="311313" y="1468828"/>
              <a:ext cx="4039738" cy="400110"/>
            </a:xfrm>
            <a:prstGeom prst="rect">
              <a:avLst/>
            </a:prstGeom>
            <a:noFill/>
          </p:spPr>
          <p:txBody>
            <a:bodyPr wrap="square" rtlCol="0">
              <a:spAutoFit/>
            </a:bodyPr>
            <a:lstStyle/>
            <a:p>
              <a:r>
                <a:rPr lang="en-US" sz="2000" dirty="0"/>
                <a:t>Instructions gives us the </a:t>
              </a:r>
              <a:r>
                <a:rPr lang="en-US" sz="2000" b="1" dirty="0"/>
                <a:t>“How”</a:t>
              </a:r>
            </a:p>
          </p:txBody>
        </p:sp>
        <p:grpSp>
          <p:nvGrpSpPr>
            <p:cNvPr id="11" name="Group 10">
              <a:extLst>
                <a:ext uri="{FF2B5EF4-FFF2-40B4-BE49-F238E27FC236}">
                  <a16:creationId xmlns:a16="http://schemas.microsoft.com/office/drawing/2014/main" id="{4BC728F4-2DAB-7245-9199-65A71C8D08F0}"/>
                </a:ext>
              </a:extLst>
            </p:cNvPr>
            <p:cNvGrpSpPr/>
            <p:nvPr/>
          </p:nvGrpSpPr>
          <p:grpSpPr>
            <a:xfrm>
              <a:off x="235113" y="1868939"/>
              <a:ext cx="7451181" cy="3520234"/>
              <a:chOff x="235113" y="1868939"/>
              <a:chExt cx="7451181" cy="3520234"/>
            </a:xfrm>
          </p:grpSpPr>
          <p:sp>
            <p:nvSpPr>
              <p:cNvPr id="10" name="Oval 9">
                <a:extLst>
                  <a:ext uri="{FF2B5EF4-FFF2-40B4-BE49-F238E27FC236}">
                    <a16:creationId xmlns:a16="http://schemas.microsoft.com/office/drawing/2014/main" id="{0A6F2D0A-F05E-8C4D-8421-19C552B65EF4}"/>
                  </a:ext>
                </a:extLst>
              </p:cNvPr>
              <p:cNvSpPr/>
              <p:nvPr/>
            </p:nvSpPr>
            <p:spPr>
              <a:xfrm>
                <a:off x="235113" y="1868939"/>
                <a:ext cx="7451181" cy="3520234"/>
              </a:xfrm>
              <a:prstGeom prst="ellipse">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695D401-2237-E04E-A0C5-A827758957A9}"/>
                  </a:ext>
                </a:extLst>
              </p:cNvPr>
              <p:cNvSpPr txBox="1"/>
              <p:nvPr/>
            </p:nvSpPr>
            <p:spPr>
              <a:xfrm>
                <a:off x="1840197" y="2263918"/>
                <a:ext cx="2565779" cy="461665"/>
              </a:xfrm>
              <a:prstGeom prst="rect">
                <a:avLst/>
              </a:prstGeom>
              <a:noFill/>
            </p:spPr>
            <p:txBody>
              <a:bodyPr wrap="square" rtlCol="0">
                <a:spAutoFit/>
              </a:bodyPr>
              <a:lstStyle/>
              <a:p>
                <a:pPr algn="ctr"/>
                <a:r>
                  <a:rPr lang="en-US" sz="2400" b="1" dirty="0">
                    <a:solidFill>
                      <a:srgbClr val="0070C0"/>
                    </a:solidFill>
                  </a:rPr>
                  <a:t>Teaching</a:t>
                </a:r>
              </a:p>
            </p:txBody>
          </p:sp>
          <p:sp>
            <p:nvSpPr>
              <p:cNvPr id="12" name="TextBox 11">
                <a:extLst>
                  <a:ext uri="{FF2B5EF4-FFF2-40B4-BE49-F238E27FC236}">
                    <a16:creationId xmlns:a16="http://schemas.microsoft.com/office/drawing/2014/main" id="{D6CAE7E9-4028-CC4D-81BF-0A5C44CE4929}"/>
                  </a:ext>
                </a:extLst>
              </p:cNvPr>
              <p:cNvSpPr txBox="1"/>
              <p:nvPr/>
            </p:nvSpPr>
            <p:spPr>
              <a:xfrm>
                <a:off x="1002302" y="2999151"/>
                <a:ext cx="3699754"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Rebuking, correcting and training in righteousness</a:t>
                </a:r>
              </a:p>
              <a:p>
                <a:pPr marL="285750" indent="-285750">
                  <a:buFont typeface="Arial" panose="020B0604020202020204" pitchFamily="34" charset="0"/>
                  <a:buChar char="•"/>
                </a:pPr>
                <a:r>
                  <a:rPr lang="en-US" sz="2000" dirty="0"/>
                  <a:t>Teach me Your Ways</a:t>
                </a:r>
              </a:p>
              <a:p>
                <a:pPr marL="285750" indent="-285750">
                  <a:buFont typeface="Arial" panose="020B0604020202020204" pitchFamily="34" charset="0"/>
                  <a:buChar char="•"/>
                </a:pPr>
                <a:r>
                  <a:rPr lang="en-US" sz="2000" dirty="0"/>
                  <a:t>How to Walk</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grpSp>
      </p:grpSp>
      <p:grpSp>
        <p:nvGrpSpPr>
          <p:cNvPr id="18" name="Group 17">
            <a:extLst>
              <a:ext uri="{FF2B5EF4-FFF2-40B4-BE49-F238E27FC236}">
                <a16:creationId xmlns:a16="http://schemas.microsoft.com/office/drawing/2014/main" id="{15BC0F78-7F82-214E-9E38-C5F656F33AA9}"/>
              </a:ext>
            </a:extLst>
          </p:cNvPr>
          <p:cNvGrpSpPr/>
          <p:nvPr/>
        </p:nvGrpSpPr>
        <p:grpSpPr>
          <a:xfrm>
            <a:off x="4921458" y="1436225"/>
            <a:ext cx="7099446" cy="3976310"/>
            <a:chOff x="4921458" y="1436225"/>
            <a:chExt cx="7099446" cy="3976310"/>
          </a:xfrm>
        </p:grpSpPr>
        <p:sp>
          <p:nvSpPr>
            <p:cNvPr id="5" name="TextBox 4">
              <a:extLst>
                <a:ext uri="{FF2B5EF4-FFF2-40B4-BE49-F238E27FC236}">
                  <a16:creationId xmlns:a16="http://schemas.microsoft.com/office/drawing/2014/main" id="{3905DC2F-F5F6-5043-A75F-22552CF323B2}"/>
                </a:ext>
              </a:extLst>
            </p:cNvPr>
            <p:cNvSpPr txBox="1"/>
            <p:nvPr/>
          </p:nvSpPr>
          <p:spPr>
            <a:xfrm>
              <a:off x="7920596" y="1436225"/>
              <a:ext cx="3835021" cy="400110"/>
            </a:xfrm>
            <a:prstGeom prst="rect">
              <a:avLst/>
            </a:prstGeom>
            <a:noFill/>
          </p:spPr>
          <p:txBody>
            <a:bodyPr wrap="square" rtlCol="0">
              <a:spAutoFit/>
            </a:bodyPr>
            <a:lstStyle/>
            <a:p>
              <a:r>
                <a:rPr lang="en-US" sz="2000" dirty="0"/>
                <a:t>Teaching gives us the </a:t>
              </a:r>
              <a:r>
                <a:rPr lang="en-US" sz="2000" b="1" dirty="0"/>
                <a:t>“Why”</a:t>
              </a:r>
            </a:p>
          </p:txBody>
        </p:sp>
        <p:grpSp>
          <p:nvGrpSpPr>
            <p:cNvPr id="14" name="Group 13">
              <a:extLst>
                <a:ext uri="{FF2B5EF4-FFF2-40B4-BE49-F238E27FC236}">
                  <a16:creationId xmlns:a16="http://schemas.microsoft.com/office/drawing/2014/main" id="{55DCD8D0-7B32-3849-82F5-B15D750BD444}"/>
                </a:ext>
              </a:extLst>
            </p:cNvPr>
            <p:cNvGrpSpPr/>
            <p:nvPr/>
          </p:nvGrpSpPr>
          <p:grpSpPr>
            <a:xfrm>
              <a:off x="4921458" y="1892301"/>
              <a:ext cx="7099446" cy="3520234"/>
              <a:chOff x="4921458" y="1892301"/>
              <a:chExt cx="7099446" cy="3520234"/>
            </a:xfrm>
          </p:grpSpPr>
          <p:sp>
            <p:nvSpPr>
              <p:cNvPr id="15" name="Oval 14">
                <a:extLst>
                  <a:ext uri="{FF2B5EF4-FFF2-40B4-BE49-F238E27FC236}">
                    <a16:creationId xmlns:a16="http://schemas.microsoft.com/office/drawing/2014/main" id="{E975777A-4FB6-FD4C-989D-9CA6111DD183}"/>
                  </a:ext>
                </a:extLst>
              </p:cNvPr>
              <p:cNvSpPr/>
              <p:nvPr/>
            </p:nvSpPr>
            <p:spPr>
              <a:xfrm>
                <a:off x="4921458" y="1892301"/>
                <a:ext cx="7099446" cy="3520234"/>
              </a:xfrm>
              <a:prstGeom prst="ellipse">
                <a:avLst/>
              </a:prstGeom>
              <a:solidFill>
                <a:srgbClr val="00B0F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9184475-4CDC-954A-8911-61769A611C37}"/>
                  </a:ext>
                </a:extLst>
              </p:cNvPr>
              <p:cNvSpPr txBox="1"/>
              <p:nvPr/>
            </p:nvSpPr>
            <p:spPr>
              <a:xfrm>
                <a:off x="8008488" y="2248636"/>
                <a:ext cx="2565779" cy="461665"/>
              </a:xfrm>
              <a:prstGeom prst="rect">
                <a:avLst/>
              </a:prstGeom>
              <a:noFill/>
            </p:spPr>
            <p:txBody>
              <a:bodyPr wrap="square" rtlCol="0">
                <a:spAutoFit/>
              </a:bodyPr>
              <a:lstStyle/>
              <a:p>
                <a:pPr algn="ctr"/>
                <a:r>
                  <a:rPr lang="en-US" sz="2400" b="1" dirty="0">
                    <a:solidFill>
                      <a:srgbClr val="0070C0"/>
                    </a:solidFill>
                  </a:rPr>
                  <a:t>Preaching</a:t>
                </a:r>
              </a:p>
            </p:txBody>
          </p:sp>
          <p:sp>
            <p:nvSpPr>
              <p:cNvPr id="13" name="TextBox 12">
                <a:extLst>
                  <a:ext uri="{FF2B5EF4-FFF2-40B4-BE49-F238E27FC236}">
                    <a16:creationId xmlns:a16="http://schemas.microsoft.com/office/drawing/2014/main" id="{3A76C6BD-F48C-9048-BF43-1AE290AAD23D}"/>
                  </a:ext>
                </a:extLst>
              </p:cNvPr>
              <p:cNvSpPr txBox="1"/>
              <p:nvPr/>
            </p:nvSpPr>
            <p:spPr>
              <a:xfrm>
                <a:off x="7686294" y="3012948"/>
                <a:ext cx="378527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Why we need salvation</a:t>
                </a:r>
              </a:p>
              <a:p>
                <a:pPr marL="342900" indent="-342900">
                  <a:buFont typeface="Arial" panose="020B0604020202020204" pitchFamily="34" charset="0"/>
                  <a:buChar char="•"/>
                </a:pPr>
                <a:r>
                  <a:rPr lang="en-US" sz="2000" dirty="0"/>
                  <a:t>The consequences for not accepting Jesus</a:t>
                </a:r>
              </a:p>
              <a:p>
                <a:pPr marL="342900" indent="-342900">
                  <a:buFont typeface="Arial" panose="020B0604020202020204" pitchFamily="34" charset="0"/>
                  <a:buChar char="•"/>
                </a:pPr>
                <a:r>
                  <a:rPr lang="en-US" sz="2000" dirty="0"/>
                  <a:t>Preach the Gospel</a:t>
                </a:r>
              </a:p>
              <a:p>
                <a:pPr marL="342900" indent="-342900">
                  <a:buFont typeface="Arial" panose="020B0604020202020204" pitchFamily="34" charset="0"/>
                  <a:buChar char="•"/>
                </a:pPr>
                <a:endParaRPr lang="en-US" sz="2000" dirty="0"/>
              </a:p>
            </p:txBody>
          </p:sp>
        </p:grpSp>
      </p:grpSp>
      <p:sp>
        <p:nvSpPr>
          <p:cNvPr id="16" name="TextBox 15">
            <a:extLst>
              <a:ext uri="{FF2B5EF4-FFF2-40B4-BE49-F238E27FC236}">
                <a16:creationId xmlns:a16="http://schemas.microsoft.com/office/drawing/2014/main" id="{55EB38EC-CBEE-5049-BBE5-95346E61AFC7}"/>
              </a:ext>
            </a:extLst>
          </p:cNvPr>
          <p:cNvSpPr txBox="1"/>
          <p:nvPr/>
        </p:nvSpPr>
        <p:spPr>
          <a:xfrm>
            <a:off x="5182278" y="2941518"/>
            <a:ext cx="2243196" cy="1421799"/>
          </a:xfrm>
          <a:prstGeom prst="rect">
            <a:avLst/>
          </a:prstGeom>
          <a:noFill/>
        </p:spPr>
        <p:txBody>
          <a:bodyPr wrap="square" rtlCol="0">
            <a:spAutoFit/>
          </a:bodyPr>
          <a:lstStyle/>
          <a:p>
            <a:pPr algn="ctr">
              <a:lnSpc>
                <a:spcPct val="150000"/>
              </a:lnSpc>
            </a:pPr>
            <a:r>
              <a:rPr lang="en-US" sz="2000" b="1" dirty="0"/>
              <a:t>Wisdom</a:t>
            </a:r>
          </a:p>
          <a:p>
            <a:pPr algn="ctr">
              <a:lnSpc>
                <a:spcPct val="150000"/>
              </a:lnSpc>
            </a:pPr>
            <a:r>
              <a:rPr lang="en-US" sz="2000" b="1" dirty="0"/>
              <a:t>Knowledge</a:t>
            </a:r>
          </a:p>
          <a:p>
            <a:pPr algn="ctr">
              <a:lnSpc>
                <a:spcPct val="150000"/>
              </a:lnSpc>
            </a:pPr>
            <a:r>
              <a:rPr lang="en-US" sz="2000" b="1" dirty="0"/>
              <a:t>Understanding</a:t>
            </a:r>
          </a:p>
        </p:txBody>
      </p:sp>
      <p:sp>
        <p:nvSpPr>
          <p:cNvPr id="3" name="Rectangle 2">
            <a:extLst>
              <a:ext uri="{FF2B5EF4-FFF2-40B4-BE49-F238E27FC236}">
                <a16:creationId xmlns:a16="http://schemas.microsoft.com/office/drawing/2014/main" id="{96443A37-0074-2744-93EA-5312CE56990C}"/>
              </a:ext>
            </a:extLst>
          </p:cNvPr>
          <p:cNvSpPr/>
          <p:nvPr/>
        </p:nvSpPr>
        <p:spPr>
          <a:xfrm>
            <a:off x="794479" y="5883344"/>
            <a:ext cx="9525907" cy="830997"/>
          </a:xfrm>
          <a:prstGeom prst="rect">
            <a:avLst/>
          </a:prstGeom>
          <a:solidFill>
            <a:schemeClr val="accent1">
              <a:lumMod val="20000"/>
              <a:lumOff val="80000"/>
            </a:schemeClr>
          </a:solidFill>
        </p:spPr>
        <p:txBody>
          <a:bodyPr wrap="square">
            <a:spAutoFit/>
          </a:bodyPr>
          <a:lstStyle/>
          <a:p>
            <a:pPr algn="ctr"/>
            <a:r>
              <a:rPr lang="en-US" sz="2400" dirty="0">
                <a:solidFill>
                  <a:srgbClr val="000000"/>
                </a:solidFill>
                <a:latin typeface="system-ui"/>
              </a:rPr>
              <a:t>After Jesus had finished instructing his twelve disciples, he went on from there to </a:t>
            </a:r>
            <a:r>
              <a:rPr lang="en-US" sz="2400" b="1" dirty="0">
                <a:solidFill>
                  <a:srgbClr val="000000"/>
                </a:solidFill>
                <a:latin typeface="system-ui"/>
              </a:rPr>
              <a:t>teach</a:t>
            </a:r>
            <a:r>
              <a:rPr lang="en-US" sz="2400" dirty="0">
                <a:solidFill>
                  <a:srgbClr val="000000"/>
                </a:solidFill>
                <a:latin typeface="system-ui"/>
              </a:rPr>
              <a:t> and </a:t>
            </a:r>
            <a:r>
              <a:rPr lang="en-US" sz="2400" b="1" dirty="0">
                <a:solidFill>
                  <a:srgbClr val="000000"/>
                </a:solidFill>
                <a:latin typeface="system-ui"/>
              </a:rPr>
              <a:t>preach</a:t>
            </a:r>
            <a:r>
              <a:rPr lang="en-US" sz="2400" dirty="0">
                <a:solidFill>
                  <a:srgbClr val="000000"/>
                </a:solidFill>
                <a:latin typeface="system-ui"/>
              </a:rPr>
              <a:t> in the towns of Galilee. Matt 11:1</a:t>
            </a:r>
            <a:endParaRPr lang="en-US" sz="2400" dirty="0"/>
          </a:p>
        </p:txBody>
      </p:sp>
    </p:spTree>
    <p:extLst>
      <p:ext uri="{BB962C8B-B14F-4D97-AF65-F5344CB8AC3E}">
        <p14:creationId xmlns:p14="http://schemas.microsoft.com/office/powerpoint/2010/main" val="196943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A619-1524-6848-A1CD-960B245D9BB5}"/>
              </a:ext>
            </a:extLst>
          </p:cNvPr>
          <p:cNvSpPr>
            <a:spLocks noGrp="1"/>
          </p:cNvSpPr>
          <p:nvPr>
            <p:ph type="title"/>
          </p:nvPr>
        </p:nvSpPr>
        <p:spPr>
          <a:xfrm>
            <a:off x="1066800" y="423054"/>
            <a:ext cx="10058400" cy="1050904"/>
          </a:xfrm>
        </p:spPr>
        <p:txBody>
          <a:bodyPr>
            <a:normAutofit fontScale="90000"/>
          </a:bodyPr>
          <a:lstStyle/>
          <a:p>
            <a:r>
              <a:rPr lang="en-US" dirty="0"/>
              <a:t>Being Enticed</a:t>
            </a:r>
            <a:br>
              <a:rPr lang="en-US" dirty="0"/>
            </a:br>
            <a:r>
              <a:rPr lang="en-US" sz="3100" i="1" cap="none" dirty="0">
                <a:solidFill>
                  <a:schemeClr val="tx2"/>
                </a:solidFill>
              </a:rPr>
              <a:t>My son, if sinners entice thee, consent thou not. Proverbs 1:10</a:t>
            </a:r>
            <a:endParaRPr lang="en-US" sz="2200" i="1" cap="none" dirty="0">
              <a:solidFill>
                <a:schemeClr val="tx2"/>
              </a:solidFill>
            </a:endParaRPr>
          </a:p>
        </p:txBody>
      </p:sp>
      <p:sp>
        <p:nvSpPr>
          <p:cNvPr id="3" name="Content Placeholder 2">
            <a:extLst>
              <a:ext uri="{FF2B5EF4-FFF2-40B4-BE49-F238E27FC236}">
                <a16:creationId xmlns:a16="http://schemas.microsoft.com/office/drawing/2014/main" id="{2D17F685-B04A-4E48-9D9D-49DD5428A414}"/>
              </a:ext>
            </a:extLst>
          </p:cNvPr>
          <p:cNvSpPr>
            <a:spLocks noGrp="1"/>
          </p:cNvSpPr>
          <p:nvPr>
            <p:ph idx="1"/>
          </p:nvPr>
        </p:nvSpPr>
        <p:spPr>
          <a:xfrm>
            <a:off x="875732" y="2017754"/>
            <a:ext cx="10058400" cy="4050792"/>
          </a:xfrm>
        </p:spPr>
        <p:txBody>
          <a:bodyPr>
            <a:normAutofit/>
          </a:bodyPr>
          <a:lstStyle/>
          <a:p>
            <a:r>
              <a:rPr lang="en-US" sz="2800" dirty="0"/>
              <a:t>James 1:13-15</a:t>
            </a:r>
          </a:p>
          <a:p>
            <a:pPr marL="274320" lvl="1" indent="0">
              <a:lnSpc>
                <a:spcPct val="150000"/>
              </a:lnSpc>
              <a:buNone/>
            </a:pPr>
            <a:r>
              <a:rPr lang="en-US" sz="2400" dirty="0"/>
              <a:t>Let no man say when he is tempted, I am tempted of God: for God cannot be tempted with evil, neither </a:t>
            </a:r>
            <a:r>
              <a:rPr lang="en-US" sz="2400" dirty="0" err="1"/>
              <a:t>tempteth</a:t>
            </a:r>
            <a:r>
              <a:rPr lang="en-US" sz="2400" dirty="0"/>
              <a:t> he any man:</a:t>
            </a:r>
          </a:p>
          <a:p>
            <a:pPr marL="274320" lvl="1" indent="0">
              <a:lnSpc>
                <a:spcPct val="150000"/>
              </a:lnSpc>
              <a:buNone/>
            </a:pPr>
            <a:r>
              <a:rPr lang="en-US" sz="2400" dirty="0"/>
              <a:t>But every man is tempted, when he is drawn away of his own lust, and enticed.</a:t>
            </a:r>
          </a:p>
          <a:p>
            <a:pPr marL="274320" lvl="1" indent="0">
              <a:lnSpc>
                <a:spcPct val="150000"/>
              </a:lnSpc>
              <a:buNone/>
            </a:pPr>
            <a:r>
              <a:rPr lang="en-US" sz="2400" dirty="0"/>
              <a:t>Then when lust hath conceived, it bringeth forth sin: and sin, when it is finished, bringeth forth death.</a:t>
            </a:r>
          </a:p>
          <a:p>
            <a:endParaRPr lang="en-US" sz="2800" dirty="0"/>
          </a:p>
        </p:txBody>
      </p:sp>
    </p:spTree>
    <p:extLst>
      <p:ext uri="{BB962C8B-B14F-4D97-AF65-F5344CB8AC3E}">
        <p14:creationId xmlns:p14="http://schemas.microsoft.com/office/powerpoint/2010/main" val="303925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C6BC-DB51-3C49-9BDE-D0D01B50CA92}"/>
              </a:ext>
            </a:extLst>
          </p:cNvPr>
          <p:cNvSpPr>
            <a:spLocks noGrp="1"/>
          </p:cNvSpPr>
          <p:nvPr>
            <p:ph type="ctrTitle"/>
          </p:nvPr>
        </p:nvSpPr>
        <p:spPr/>
        <p:txBody>
          <a:bodyPr/>
          <a:lstStyle/>
          <a:p>
            <a:pPr algn="ctr"/>
            <a:r>
              <a:rPr lang="en-US" sz="6000" dirty="0"/>
              <a:t>Wisdom…Knowledge… Understanding…Discretion</a:t>
            </a:r>
          </a:p>
        </p:txBody>
      </p:sp>
      <p:sp>
        <p:nvSpPr>
          <p:cNvPr id="3" name="Subtitle 2">
            <a:extLst>
              <a:ext uri="{FF2B5EF4-FFF2-40B4-BE49-F238E27FC236}">
                <a16:creationId xmlns:a16="http://schemas.microsoft.com/office/drawing/2014/main" id="{2B5C98B6-4AC1-054D-8902-D88479F67962}"/>
              </a:ext>
            </a:extLst>
          </p:cNvPr>
          <p:cNvSpPr>
            <a:spLocks noGrp="1"/>
          </p:cNvSpPr>
          <p:nvPr>
            <p:ph type="subTitle" idx="1"/>
          </p:nvPr>
        </p:nvSpPr>
        <p:spPr>
          <a:xfrm>
            <a:off x="1697809" y="4565390"/>
            <a:ext cx="7891272" cy="1069848"/>
          </a:xfrm>
        </p:spPr>
        <p:txBody>
          <a:bodyPr>
            <a:normAutofit/>
          </a:bodyPr>
          <a:lstStyle/>
          <a:p>
            <a:pPr algn="ctr"/>
            <a:r>
              <a:rPr lang="en-US" sz="3600" dirty="0"/>
              <a:t>Proverbs Chapters 1 - 9</a:t>
            </a:r>
          </a:p>
        </p:txBody>
      </p:sp>
    </p:spTree>
    <p:extLst>
      <p:ext uri="{BB962C8B-B14F-4D97-AF65-F5344CB8AC3E}">
        <p14:creationId xmlns:p14="http://schemas.microsoft.com/office/powerpoint/2010/main" val="578676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29F1F-8312-554E-90DA-1B3E2F0D16AA}"/>
              </a:ext>
            </a:extLst>
          </p:cNvPr>
          <p:cNvSpPr>
            <a:spLocks noGrp="1"/>
          </p:cNvSpPr>
          <p:nvPr>
            <p:ph idx="1"/>
          </p:nvPr>
        </p:nvSpPr>
        <p:spPr>
          <a:xfrm>
            <a:off x="528810" y="1172249"/>
            <a:ext cx="10596390" cy="4181949"/>
          </a:xfrm>
        </p:spPr>
        <p:txBody>
          <a:bodyPr>
            <a:noAutofit/>
          </a:bodyPr>
          <a:lstStyle/>
          <a:p>
            <a:endParaRPr lang="en-US" sz="3200" dirty="0"/>
          </a:p>
          <a:p>
            <a:r>
              <a:rPr lang="en-US" sz="3200" dirty="0"/>
              <a:t>Listen, my son, to your father’s instruction and do not forsake your mother’s teaching. </a:t>
            </a:r>
          </a:p>
          <a:p>
            <a:r>
              <a:rPr lang="en-US" sz="3200" dirty="0"/>
              <a:t>They are a garland to </a:t>
            </a:r>
            <a:r>
              <a:rPr lang="en-US" sz="3200" b="1" dirty="0"/>
              <a:t>grace your head</a:t>
            </a:r>
            <a:r>
              <a:rPr lang="en-US" sz="3200" dirty="0"/>
              <a:t> and a chain to </a:t>
            </a:r>
            <a:r>
              <a:rPr lang="en-US" sz="3200" b="1" dirty="0"/>
              <a:t>adorn your neck</a:t>
            </a:r>
            <a:r>
              <a:rPr lang="en-US" sz="3200" dirty="0"/>
              <a:t>.</a:t>
            </a:r>
          </a:p>
          <a:p>
            <a:endParaRPr lang="en-US" sz="3200" dirty="0"/>
          </a:p>
          <a:p>
            <a:endParaRPr lang="en-US" sz="3200" dirty="0"/>
          </a:p>
        </p:txBody>
      </p:sp>
      <p:sp>
        <p:nvSpPr>
          <p:cNvPr id="6" name="Title 5">
            <a:extLst>
              <a:ext uri="{FF2B5EF4-FFF2-40B4-BE49-F238E27FC236}">
                <a16:creationId xmlns:a16="http://schemas.microsoft.com/office/drawing/2014/main" id="{ACDF207D-B123-0D40-B576-FBAFFB898713}"/>
              </a:ext>
            </a:extLst>
          </p:cNvPr>
          <p:cNvSpPr>
            <a:spLocks noGrp="1"/>
          </p:cNvSpPr>
          <p:nvPr>
            <p:ph type="title"/>
          </p:nvPr>
        </p:nvSpPr>
        <p:spPr/>
        <p:txBody>
          <a:bodyPr/>
          <a:lstStyle/>
          <a:p>
            <a:r>
              <a:rPr lang="en-US" dirty="0"/>
              <a:t>Guard the heart and mind</a:t>
            </a:r>
          </a:p>
        </p:txBody>
      </p:sp>
    </p:spTree>
    <p:extLst>
      <p:ext uri="{BB962C8B-B14F-4D97-AF65-F5344CB8AC3E}">
        <p14:creationId xmlns:p14="http://schemas.microsoft.com/office/powerpoint/2010/main" val="1328421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129F1F-8312-554E-90DA-1B3E2F0D16AA}"/>
              </a:ext>
            </a:extLst>
          </p:cNvPr>
          <p:cNvSpPr>
            <a:spLocks noGrp="1"/>
          </p:cNvSpPr>
          <p:nvPr>
            <p:ph idx="1"/>
          </p:nvPr>
        </p:nvSpPr>
        <p:spPr>
          <a:xfrm>
            <a:off x="224852" y="1172249"/>
            <a:ext cx="11452486" cy="4329141"/>
          </a:xfrm>
        </p:spPr>
        <p:txBody>
          <a:bodyPr>
            <a:noAutofit/>
          </a:bodyPr>
          <a:lstStyle/>
          <a:p>
            <a:endParaRPr lang="en-US" sz="3600" dirty="0"/>
          </a:p>
          <a:p>
            <a:r>
              <a:rPr lang="en-US" sz="3600" dirty="0"/>
              <a:t>Proverbs 1:8-16 provide Instruction on </a:t>
            </a:r>
            <a:r>
              <a:rPr lang="en-US" sz="3600" b="1" dirty="0">
                <a:solidFill>
                  <a:srgbClr val="C00000"/>
                </a:solidFill>
              </a:rPr>
              <a:t>how</a:t>
            </a:r>
            <a:r>
              <a:rPr lang="en-US" sz="3600" dirty="0"/>
              <a:t> to avoid enticement</a:t>
            </a:r>
          </a:p>
          <a:p>
            <a:r>
              <a:rPr lang="en-US" sz="3600" dirty="0"/>
              <a:t>Proverbs 1:17-19 teaches </a:t>
            </a:r>
            <a:r>
              <a:rPr lang="en-US" sz="3600" b="1" dirty="0">
                <a:solidFill>
                  <a:srgbClr val="C00000"/>
                </a:solidFill>
              </a:rPr>
              <a:t>why</a:t>
            </a:r>
            <a:r>
              <a:rPr lang="en-US" sz="3600" dirty="0"/>
              <a:t> or the consequences of your actions</a:t>
            </a:r>
          </a:p>
          <a:p>
            <a:endParaRPr lang="en-US" sz="3600" dirty="0"/>
          </a:p>
        </p:txBody>
      </p:sp>
      <p:sp>
        <p:nvSpPr>
          <p:cNvPr id="6" name="Title 5">
            <a:extLst>
              <a:ext uri="{FF2B5EF4-FFF2-40B4-BE49-F238E27FC236}">
                <a16:creationId xmlns:a16="http://schemas.microsoft.com/office/drawing/2014/main" id="{ACDF207D-B123-0D40-B576-FBAFFB898713}"/>
              </a:ext>
            </a:extLst>
          </p:cNvPr>
          <p:cNvSpPr>
            <a:spLocks noGrp="1"/>
          </p:cNvSpPr>
          <p:nvPr>
            <p:ph type="title"/>
          </p:nvPr>
        </p:nvSpPr>
        <p:spPr/>
        <p:txBody>
          <a:bodyPr/>
          <a:lstStyle/>
          <a:p>
            <a:r>
              <a:rPr lang="en-US" dirty="0"/>
              <a:t>Concluding thoughts</a:t>
            </a:r>
          </a:p>
        </p:txBody>
      </p:sp>
    </p:spTree>
    <p:extLst>
      <p:ext uri="{BB962C8B-B14F-4D97-AF65-F5344CB8AC3E}">
        <p14:creationId xmlns:p14="http://schemas.microsoft.com/office/powerpoint/2010/main" val="1788190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3" name="Google Shape;173;p1"/>
          <p:cNvSpPr/>
          <p:nvPr/>
        </p:nvSpPr>
        <p:spPr>
          <a:xfrm>
            <a:off x="1524000" y="857250"/>
            <a:ext cx="9144000" cy="5143500"/>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pic>
        <p:nvPicPr>
          <p:cNvPr id="174" name="Google Shape;174;p1" descr="A close up of a flower&#10;&#10;Description automatically generated"/>
          <p:cNvPicPr preferRelativeResize="0">
            <a:picLocks noGrp="1"/>
          </p:cNvPicPr>
          <p:nvPr>
            <p:ph type="body" idx="4294967295"/>
          </p:nvPr>
        </p:nvPicPr>
        <p:blipFill rotWithShape="1">
          <a:blip r:embed="rId3">
            <a:alphaModFix/>
          </a:blip>
          <a:srcRect t="9091" r="13818"/>
          <a:stretch/>
        </p:blipFill>
        <p:spPr>
          <a:xfrm>
            <a:off x="4167448" y="941337"/>
            <a:ext cx="6500551" cy="5142835"/>
          </a:xfrm>
          <a:prstGeom prst="rect">
            <a:avLst/>
          </a:prstGeom>
          <a:noFill/>
          <a:ln>
            <a:noFill/>
          </a:ln>
        </p:spPr>
      </p:pic>
      <p:sp>
        <p:nvSpPr>
          <p:cNvPr id="175" name="Google Shape;175;p1"/>
          <p:cNvSpPr/>
          <p:nvPr/>
        </p:nvSpPr>
        <p:spPr>
          <a:xfrm>
            <a:off x="1524003" y="857250"/>
            <a:ext cx="7004405" cy="51435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6" name="Google Shape;176;p1"/>
          <p:cNvSpPr txBox="1"/>
          <p:nvPr/>
        </p:nvSpPr>
        <p:spPr>
          <a:xfrm>
            <a:off x="1613592" y="1527341"/>
            <a:ext cx="3705505" cy="2192495"/>
          </a:xfrm>
          <a:prstGeom prst="rect">
            <a:avLst/>
          </a:prstGeom>
          <a:noFill/>
          <a:ln>
            <a:noFill/>
          </a:ln>
        </p:spPr>
        <p:txBody>
          <a:bodyPr spcFirstLastPara="1" wrap="square" lIns="68575" tIns="34275" rIns="68575" bIns="34275" anchor="ctr" anchorCtr="0">
            <a:normAutofit/>
          </a:bodyPr>
          <a:lstStyle/>
          <a:p>
            <a:pPr algn="ctr">
              <a:lnSpc>
                <a:spcPct val="90000"/>
              </a:lnSpc>
              <a:buClr>
                <a:srgbClr val="FFFFFF"/>
              </a:buClr>
              <a:buSzPts val="5400"/>
            </a:pPr>
            <a:r>
              <a:rPr lang="en-US" sz="5400" b="1" kern="0">
                <a:solidFill>
                  <a:srgbClr val="FFFFFF"/>
                </a:solidFill>
                <a:latin typeface="Calibri"/>
                <a:ea typeface="Calibri"/>
                <a:cs typeface="Calibri"/>
                <a:sym typeface="Calibri"/>
              </a:rPr>
              <a:t>Simplicity of The Word</a:t>
            </a:r>
            <a:endParaRPr sz="1400" kern="0">
              <a:solidFill>
                <a:srgbClr val="000000"/>
              </a:solidFill>
              <a:latin typeface="Arial"/>
              <a:cs typeface="Arial"/>
              <a:sym typeface="Arial"/>
            </a:endParaRPr>
          </a:p>
        </p:txBody>
      </p:sp>
      <p:sp>
        <p:nvSpPr>
          <p:cNvPr id="177" name="Google Shape;177;p1"/>
          <p:cNvSpPr/>
          <p:nvPr/>
        </p:nvSpPr>
        <p:spPr>
          <a:xfrm rot="5400000">
            <a:off x="2093941" y="1117343"/>
            <a:ext cx="109728" cy="528066"/>
          </a:xfrm>
          <a:prstGeom prst="rect">
            <a:avLst/>
          </a:prstGeom>
          <a:solidFill>
            <a:schemeClr val="accent2"/>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8" name="Google Shape;178;p1"/>
          <p:cNvSpPr/>
          <p:nvPr/>
        </p:nvSpPr>
        <p:spPr>
          <a:xfrm>
            <a:off x="1884772" y="4267440"/>
            <a:ext cx="2983230" cy="13716"/>
          </a:xfrm>
          <a:prstGeom prst="rect">
            <a:avLst/>
          </a:prstGeom>
          <a:solidFill>
            <a:schemeClr val="lt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9" name="Google Shape;179;p1"/>
          <p:cNvSpPr txBox="1"/>
          <p:nvPr/>
        </p:nvSpPr>
        <p:spPr>
          <a:xfrm>
            <a:off x="1613591" y="4321407"/>
            <a:ext cx="3352270" cy="679673"/>
          </a:xfrm>
          <a:prstGeom prst="rect">
            <a:avLst/>
          </a:prstGeom>
          <a:noFill/>
          <a:ln>
            <a:noFill/>
          </a:ln>
        </p:spPr>
        <p:txBody>
          <a:bodyPr spcFirstLastPara="1" wrap="square" lIns="91425" tIns="45700" rIns="91425" bIns="45700" anchor="t" anchorCtr="0">
            <a:spAutoFit/>
          </a:bodyPr>
          <a:lstStyle/>
          <a:p>
            <a:pPr algn="ctr">
              <a:buClr>
                <a:srgbClr val="FFFFFF"/>
              </a:buClr>
              <a:buSzPts val="1600"/>
            </a:pPr>
            <a:r>
              <a:rPr lang="en-US" sz="1600" i="1" kern="0">
                <a:solidFill>
                  <a:srgbClr val="FFFFFF"/>
                </a:solidFill>
                <a:latin typeface="Calibri"/>
                <a:ea typeface="Calibri"/>
                <a:cs typeface="Calibri"/>
                <a:sym typeface="Calibri"/>
              </a:rPr>
              <a:t>www.simplicityoftheword.com</a:t>
            </a:r>
            <a:endParaRPr sz="1400" kern="0">
              <a:solidFill>
                <a:srgbClr val="000000"/>
              </a:solidFill>
              <a:latin typeface="Arial"/>
              <a:cs typeface="Arial"/>
              <a:sym typeface="Arial"/>
            </a:endParaRPr>
          </a:p>
          <a:p>
            <a:pPr algn="ctr">
              <a:spcBef>
                <a:spcPts val="450"/>
              </a:spcBef>
              <a:buClr>
                <a:srgbClr val="FFFF00"/>
              </a:buClr>
              <a:buSzPts val="1800"/>
            </a:pPr>
            <a:r>
              <a:rPr lang="en-US" i="1" kern="0">
                <a:solidFill>
                  <a:srgbClr val="FFFF00"/>
                </a:solidFill>
                <a:latin typeface="Calibri"/>
                <a:ea typeface="Calibri"/>
                <a:cs typeface="Calibri"/>
                <a:sym typeface="Calibri"/>
              </a:rPr>
              <a:t>SOTW724@gmail.com</a:t>
            </a:r>
            <a:endParaRPr sz="1400" kern="0">
              <a:solidFill>
                <a:srgbClr val="000000"/>
              </a:solidFill>
              <a:latin typeface="Arial"/>
              <a:cs typeface="Arial"/>
              <a:sym typeface="Arial"/>
            </a:endParaRPr>
          </a:p>
        </p:txBody>
      </p:sp>
      <p:sp>
        <p:nvSpPr>
          <p:cNvPr id="180" name="Google Shape;180;p1"/>
          <p:cNvSpPr txBox="1"/>
          <p:nvPr/>
        </p:nvSpPr>
        <p:spPr>
          <a:xfrm>
            <a:off x="1613591" y="581729"/>
            <a:ext cx="3811112" cy="523220"/>
          </a:xfrm>
          <a:prstGeom prst="rect">
            <a:avLst/>
          </a:prstGeom>
          <a:noFill/>
          <a:ln>
            <a:noFill/>
          </a:ln>
        </p:spPr>
        <p:txBody>
          <a:bodyPr spcFirstLastPara="1" wrap="square" lIns="91425" tIns="45700" rIns="91425" bIns="45700" anchor="t" anchorCtr="0">
            <a:spAutoFit/>
          </a:bodyPr>
          <a:lstStyle/>
          <a:p>
            <a:pPr algn="ctr">
              <a:buClr>
                <a:srgbClr val="FFFF00"/>
              </a:buClr>
              <a:buSzPts val="2800"/>
            </a:pPr>
            <a:r>
              <a:rPr lang="en-US" sz="2800" kern="0">
                <a:solidFill>
                  <a:srgbClr val="FFFF00"/>
                </a:solidFill>
                <a:latin typeface="Calibri"/>
                <a:ea typeface="Calibri"/>
                <a:cs typeface="Calibri"/>
                <a:sym typeface="Calibri"/>
              </a:rPr>
              <a:t>Larry &amp; Aida Watlington</a:t>
            </a:r>
            <a:endParaRPr sz="1400" kern="0">
              <a:solidFill>
                <a:srgbClr val="000000"/>
              </a:solidFill>
              <a:latin typeface="Arial"/>
              <a:cs typeface="Arial"/>
              <a:sym typeface="Arial"/>
            </a:endParaRPr>
          </a:p>
        </p:txBody>
      </p:sp>
      <p:sp>
        <p:nvSpPr>
          <p:cNvPr id="181" name="Google Shape;181;p1"/>
          <p:cNvSpPr txBox="1"/>
          <p:nvPr/>
        </p:nvSpPr>
        <p:spPr>
          <a:xfrm>
            <a:off x="1463331" y="6175271"/>
            <a:ext cx="7922744" cy="400110"/>
          </a:xfrm>
          <a:prstGeom prst="rect">
            <a:avLst/>
          </a:prstGeom>
          <a:noFill/>
          <a:ln>
            <a:noFill/>
          </a:ln>
        </p:spPr>
        <p:txBody>
          <a:bodyPr spcFirstLastPara="1" wrap="square" lIns="91425" tIns="45700" rIns="91425" bIns="45700" anchor="t" anchorCtr="0">
            <a:spAutoFit/>
          </a:bodyPr>
          <a:lstStyle/>
          <a:p>
            <a:pPr algn="ctr">
              <a:buClr>
                <a:srgbClr val="FFFF00"/>
              </a:buClr>
              <a:buSzPts val="2000"/>
            </a:pPr>
            <a:r>
              <a:rPr lang="en-US" sz="2000" i="1" kern="0">
                <a:solidFill>
                  <a:srgbClr val="FFFF00"/>
                </a:solidFill>
                <a:latin typeface="Calibri"/>
                <a:ea typeface="Calibri"/>
                <a:cs typeface="Calibri"/>
                <a:sym typeface="Calibri"/>
              </a:rPr>
              <a:t>He That has an Ear, Let Him Hear, What the Spirit Says to the Churches</a:t>
            </a:r>
            <a:endParaRPr sz="1400" kern="0">
              <a:solidFill>
                <a:srgbClr val="000000"/>
              </a:solidFill>
              <a:latin typeface="Arial"/>
              <a:cs typeface="Arial"/>
              <a:sym typeface="Arial"/>
            </a:endParaRPr>
          </a:p>
        </p:txBody>
      </p:sp>
      <p:sp>
        <p:nvSpPr>
          <p:cNvPr id="182" name="Google Shape;182;p1"/>
          <p:cNvSpPr/>
          <p:nvPr/>
        </p:nvSpPr>
        <p:spPr>
          <a:xfrm>
            <a:off x="1845715" y="1012939"/>
            <a:ext cx="962952" cy="579213"/>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800"/>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3859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3579-930F-7540-94E6-D109D48373FD}"/>
              </a:ext>
            </a:extLst>
          </p:cNvPr>
          <p:cNvSpPr>
            <a:spLocks noGrp="1"/>
          </p:cNvSpPr>
          <p:nvPr>
            <p:ph type="title"/>
          </p:nvPr>
        </p:nvSpPr>
        <p:spPr>
          <a:xfrm>
            <a:off x="1066800" y="167649"/>
            <a:ext cx="10058400" cy="821654"/>
          </a:xfrm>
        </p:spPr>
        <p:txBody>
          <a:bodyPr>
            <a:normAutofit fontScale="90000"/>
          </a:bodyPr>
          <a:lstStyle/>
          <a:p>
            <a:r>
              <a:rPr lang="en-US" dirty="0"/>
              <a:t>Wisdom Warns</a:t>
            </a:r>
            <a:br>
              <a:rPr lang="en-US" dirty="0"/>
            </a:br>
            <a:r>
              <a:rPr lang="en-US" sz="3100" i="1" cap="none" dirty="0">
                <a:solidFill>
                  <a:schemeClr val="tx2"/>
                </a:solidFill>
              </a:rPr>
              <a:t>Proverbs 1:20-22</a:t>
            </a:r>
          </a:p>
        </p:txBody>
      </p:sp>
      <p:sp>
        <p:nvSpPr>
          <p:cNvPr id="3" name="Content Placeholder 2">
            <a:extLst>
              <a:ext uri="{FF2B5EF4-FFF2-40B4-BE49-F238E27FC236}">
                <a16:creationId xmlns:a16="http://schemas.microsoft.com/office/drawing/2014/main" id="{F3590242-A851-BC40-96BD-F49D1FAE0FDC}"/>
              </a:ext>
            </a:extLst>
          </p:cNvPr>
          <p:cNvSpPr>
            <a:spLocks noGrp="1"/>
          </p:cNvSpPr>
          <p:nvPr>
            <p:ph idx="1"/>
          </p:nvPr>
        </p:nvSpPr>
        <p:spPr>
          <a:xfrm>
            <a:off x="6599583" y="1492895"/>
            <a:ext cx="5327373" cy="4243272"/>
          </a:xfrm>
        </p:spPr>
        <p:txBody>
          <a:bodyPr>
            <a:normAutofit/>
          </a:bodyPr>
          <a:lstStyle/>
          <a:p>
            <a:r>
              <a:rPr lang="en-US" dirty="0"/>
              <a:t>Wisdom </a:t>
            </a:r>
            <a:r>
              <a:rPr lang="en-US" dirty="0" err="1"/>
              <a:t>crieth</a:t>
            </a:r>
            <a:r>
              <a:rPr lang="en-US" dirty="0"/>
              <a:t> without; she </a:t>
            </a:r>
            <a:r>
              <a:rPr lang="en-US" dirty="0" err="1"/>
              <a:t>uttereth</a:t>
            </a:r>
            <a:r>
              <a:rPr lang="en-US" dirty="0"/>
              <a:t> her voice in the streets:</a:t>
            </a:r>
          </a:p>
          <a:p>
            <a:r>
              <a:rPr lang="en-US" dirty="0"/>
              <a:t>She </a:t>
            </a:r>
            <a:r>
              <a:rPr lang="en-US" dirty="0" err="1"/>
              <a:t>crieth</a:t>
            </a:r>
            <a:r>
              <a:rPr lang="en-US" dirty="0"/>
              <a:t> in the chief place of concourse, in the openings of the gates: in the city she </a:t>
            </a:r>
            <a:r>
              <a:rPr lang="en-US" dirty="0" err="1"/>
              <a:t>uttereth</a:t>
            </a:r>
            <a:r>
              <a:rPr lang="en-US" dirty="0"/>
              <a:t> her words, saying,</a:t>
            </a:r>
          </a:p>
          <a:p>
            <a:r>
              <a:rPr lang="en-US" dirty="0"/>
              <a:t>How long, ye simple ones, will ye love simplicity? and the scorners delight in their scorning, and fools hate knowledge?</a:t>
            </a:r>
          </a:p>
        </p:txBody>
      </p:sp>
      <p:graphicFrame>
        <p:nvGraphicFramePr>
          <p:cNvPr id="4" name="Diagram 3">
            <a:extLst>
              <a:ext uri="{FF2B5EF4-FFF2-40B4-BE49-F238E27FC236}">
                <a16:creationId xmlns:a16="http://schemas.microsoft.com/office/drawing/2014/main" id="{F67BE48F-7580-014D-95BE-2E0AB3EBCC6E}"/>
              </a:ext>
            </a:extLst>
          </p:cNvPr>
          <p:cNvGraphicFramePr/>
          <p:nvPr>
            <p:extLst>
              <p:ext uri="{D42A27DB-BD31-4B8C-83A1-F6EECF244321}">
                <p14:modId xmlns:p14="http://schemas.microsoft.com/office/powerpoint/2010/main" val="2637278026"/>
              </p:ext>
            </p:extLst>
          </p:nvPr>
        </p:nvGraphicFramePr>
        <p:xfrm>
          <a:off x="0" y="1307364"/>
          <a:ext cx="6851375" cy="4243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96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3579-930F-7540-94E6-D109D48373FD}"/>
              </a:ext>
            </a:extLst>
          </p:cNvPr>
          <p:cNvSpPr>
            <a:spLocks noGrp="1"/>
          </p:cNvSpPr>
          <p:nvPr>
            <p:ph type="title"/>
          </p:nvPr>
        </p:nvSpPr>
        <p:spPr>
          <a:xfrm>
            <a:off x="1066800" y="226052"/>
            <a:ext cx="10058400" cy="821654"/>
          </a:xfrm>
        </p:spPr>
        <p:txBody>
          <a:bodyPr>
            <a:normAutofit fontScale="90000"/>
          </a:bodyPr>
          <a:lstStyle/>
          <a:p>
            <a:r>
              <a:rPr lang="en-US" dirty="0"/>
              <a:t>Wisdom Warns</a:t>
            </a:r>
            <a:br>
              <a:rPr lang="en-US" dirty="0"/>
            </a:br>
            <a:r>
              <a:rPr lang="en-US" sz="4000" i="1" cap="none" dirty="0">
                <a:solidFill>
                  <a:schemeClr val="tx2"/>
                </a:solidFill>
              </a:rPr>
              <a:t>Proverbs 1:23-24</a:t>
            </a:r>
            <a:endParaRPr lang="en-US" dirty="0"/>
          </a:p>
        </p:txBody>
      </p:sp>
      <p:sp>
        <p:nvSpPr>
          <p:cNvPr id="3" name="Content Placeholder 2">
            <a:extLst>
              <a:ext uri="{FF2B5EF4-FFF2-40B4-BE49-F238E27FC236}">
                <a16:creationId xmlns:a16="http://schemas.microsoft.com/office/drawing/2014/main" id="{F3590242-A851-BC40-96BD-F49D1FAE0FDC}"/>
              </a:ext>
            </a:extLst>
          </p:cNvPr>
          <p:cNvSpPr>
            <a:spLocks noGrp="1"/>
          </p:cNvSpPr>
          <p:nvPr>
            <p:ph idx="1"/>
          </p:nvPr>
        </p:nvSpPr>
        <p:spPr>
          <a:xfrm>
            <a:off x="855084" y="1390681"/>
            <a:ext cx="10481832" cy="2346432"/>
          </a:xfrm>
        </p:spPr>
        <p:txBody>
          <a:bodyPr>
            <a:normAutofit/>
          </a:bodyPr>
          <a:lstStyle/>
          <a:p>
            <a:r>
              <a:rPr lang="en-US" sz="3200" dirty="0"/>
              <a:t>Turn you at my reproof: behold, I will pour out my spirit unto you, I will make known my words unto you.</a:t>
            </a:r>
          </a:p>
          <a:p>
            <a:r>
              <a:rPr lang="en-US" sz="3200" dirty="0"/>
              <a:t>Because I have called, and ye refused; I have stretched out my hand, and no man regarded;</a:t>
            </a:r>
          </a:p>
        </p:txBody>
      </p:sp>
      <p:sp>
        <p:nvSpPr>
          <p:cNvPr id="4" name="Rectangle 3">
            <a:extLst>
              <a:ext uri="{FF2B5EF4-FFF2-40B4-BE49-F238E27FC236}">
                <a16:creationId xmlns:a16="http://schemas.microsoft.com/office/drawing/2014/main" id="{379D89A7-969A-9740-B982-B13F493381F5}"/>
              </a:ext>
            </a:extLst>
          </p:cNvPr>
          <p:cNvSpPr/>
          <p:nvPr/>
        </p:nvSpPr>
        <p:spPr>
          <a:xfrm>
            <a:off x="1898374" y="4423063"/>
            <a:ext cx="8395252" cy="163121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2800" dirty="0">
                <a:solidFill>
                  <a:schemeClr val="bg1"/>
                </a:solidFill>
              </a:rPr>
              <a:t>Reproof - An expression of blame or disapproval.</a:t>
            </a:r>
          </a:p>
          <a:p>
            <a:pPr marL="342900" indent="-342900">
              <a:buFontTx/>
              <a:buChar char="-"/>
            </a:pPr>
            <a:r>
              <a:rPr lang="en-US" sz="2400" i="1" dirty="0">
                <a:solidFill>
                  <a:schemeClr val="bg1"/>
                </a:solidFill>
              </a:rPr>
              <a:t>Rebuke</a:t>
            </a:r>
          </a:p>
          <a:p>
            <a:pPr marL="342900" indent="-342900">
              <a:buFontTx/>
              <a:buChar char="-"/>
            </a:pPr>
            <a:r>
              <a:rPr lang="en-US" sz="2400" i="1" dirty="0">
                <a:solidFill>
                  <a:schemeClr val="bg1"/>
                </a:solidFill>
              </a:rPr>
              <a:t>Reprimand</a:t>
            </a:r>
          </a:p>
          <a:p>
            <a:pPr marL="342900" indent="-342900">
              <a:buFontTx/>
              <a:buChar char="-"/>
            </a:pPr>
            <a:r>
              <a:rPr lang="en-US" sz="2400" i="1" dirty="0">
                <a:solidFill>
                  <a:schemeClr val="bg1"/>
                </a:solidFill>
              </a:rPr>
              <a:t>Admonish</a:t>
            </a:r>
          </a:p>
        </p:txBody>
      </p:sp>
    </p:spTree>
    <p:extLst>
      <p:ext uri="{BB962C8B-B14F-4D97-AF65-F5344CB8AC3E}">
        <p14:creationId xmlns:p14="http://schemas.microsoft.com/office/powerpoint/2010/main" val="7655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806AF2-34AC-504E-9140-FBB4E8D3F88C}"/>
              </a:ext>
            </a:extLst>
          </p:cNvPr>
          <p:cNvSpPr txBox="1"/>
          <p:nvPr/>
        </p:nvSpPr>
        <p:spPr>
          <a:xfrm>
            <a:off x="3180522" y="251791"/>
            <a:ext cx="6321287" cy="1754326"/>
          </a:xfrm>
          <a:prstGeom prst="rect">
            <a:avLst/>
          </a:prstGeom>
          <a:noFill/>
        </p:spPr>
        <p:txBody>
          <a:bodyPr wrap="square" rtlCol="0">
            <a:spAutoFit/>
          </a:bodyPr>
          <a:lstStyle/>
          <a:p>
            <a:pPr algn="ctr"/>
            <a:r>
              <a:rPr lang="en-US" sz="3600" dirty="0">
                <a:solidFill>
                  <a:srgbClr val="FF0000"/>
                </a:solidFill>
                <a:latin typeface="Hiragino Kaku Gothic StdN W8" panose="020B0800000000000000" pitchFamily="34" charset="-128"/>
                <a:ea typeface="Hiragino Kaku Gothic StdN W8" panose="020B0800000000000000" pitchFamily="34" charset="-128"/>
                <a:cs typeface="Phosphate Solid" panose="02000506050000020004" pitchFamily="2" charset="77"/>
              </a:rPr>
              <a:t>WARNING</a:t>
            </a:r>
          </a:p>
          <a:p>
            <a:pPr algn="ctr"/>
            <a:r>
              <a:rPr lang="en-US" sz="3600" dirty="0">
                <a:solidFill>
                  <a:srgbClr val="FF0000"/>
                </a:solidFill>
                <a:latin typeface="Hiragino Kaku Gothic StdN W8" panose="020B0800000000000000" pitchFamily="34" charset="-128"/>
                <a:ea typeface="Hiragino Kaku Gothic StdN W8" panose="020B0800000000000000" pitchFamily="34" charset="-128"/>
                <a:cs typeface="Phosphate Solid" panose="02000506050000020004" pitchFamily="2" charset="77"/>
              </a:rPr>
              <a:t>READER DISCRETION</a:t>
            </a:r>
          </a:p>
          <a:p>
            <a:pPr algn="ctr"/>
            <a:r>
              <a:rPr lang="en-US" sz="3600" dirty="0">
                <a:solidFill>
                  <a:srgbClr val="FF0000"/>
                </a:solidFill>
                <a:latin typeface="Hiragino Kaku Gothic StdN W8" panose="020B0800000000000000" pitchFamily="34" charset="-128"/>
                <a:ea typeface="Hiragino Kaku Gothic StdN W8" panose="020B0800000000000000" pitchFamily="34" charset="-128"/>
                <a:cs typeface="Phosphate Solid" panose="02000506050000020004" pitchFamily="2" charset="77"/>
              </a:rPr>
              <a:t>ADVISED</a:t>
            </a:r>
          </a:p>
        </p:txBody>
      </p:sp>
      <p:sp>
        <p:nvSpPr>
          <p:cNvPr id="5" name="TextBox 4">
            <a:extLst>
              <a:ext uri="{FF2B5EF4-FFF2-40B4-BE49-F238E27FC236}">
                <a16:creationId xmlns:a16="http://schemas.microsoft.com/office/drawing/2014/main" id="{9155C910-839A-EB4F-A407-5EBA31EE1E5D}"/>
              </a:ext>
            </a:extLst>
          </p:cNvPr>
          <p:cNvSpPr txBox="1"/>
          <p:nvPr/>
        </p:nvSpPr>
        <p:spPr>
          <a:xfrm>
            <a:off x="636105" y="2411896"/>
            <a:ext cx="10568608" cy="4031873"/>
          </a:xfrm>
          <a:prstGeom prst="rect">
            <a:avLst/>
          </a:prstGeom>
          <a:noFill/>
        </p:spPr>
        <p:txBody>
          <a:bodyPr wrap="square" rtlCol="0">
            <a:spAutoFit/>
          </a:bodyPr>
          <a:lstStyle/>
          <a:p>
            <a:pPr algn="ctr"/>
            <a:r>
              <a:rPr lang="en-US" sz="3200" dirty="0">
                <a:solidFill>
                  <a:schemeClr val="bg1"/>
                </a:solidFill>
                <a:latin typeface="Arial Rounded MT Bold" panose="020F0704030504030204" pitchFamily="34" charset="77"/>
              </a:rPr>
              <a:t>The following passages of Scripture may be unsuitable for some Christians.</a:t>
            </a:r>
          </a:p>
          <a:p>
            <a:pPr algn="ctr"/>
            <a:r>
              <a:rPr lang="en-US" sz="3200" dirty="0">
                <a:solidFill>
                  <a:schemeClr val="bg1"/>
                </a:solidFill>
                <a:latin typeface="Arial Rounded MT Bold" panose="020F0704030504030204" pitchFamily="34" charset="77"/>
              </a:rPr>
              <a:t>This may cause feelings of anxiety, anger, or disbelief</a:t>
            </a:r>
          </a:p>
          <a:p>
            <a:pPr algn="ctr"/>
            <a:r>
              <a:rPr lang="en-US" sz="3200" dirty="0">
                <a:solidFill>
                  <a:schemeClr val="bg1"/>
                </a:solidFill>
                <a:latin typeface="Arial Rounded MT Bold" panose="020F0704030504030204" pitchFamily="34" charset="77"/>
              </a:rPr>
              <a:t>If you experience any of these side effects after reading or hearing the following scriptures, please seek the counsel of the Holy Spirit to receive sound doctrine and clear revelation of God’s Holy Word.</a:t>
            </a:r>
          </a:p>
        </p:txBody>
      </p:sp>
    </p:spTree>
    <p:extLst>
      <p:ext uri="{BB962C8B-B14F-4D97-AF65-F5344CB8AC3E}">
        <p14:creationId xmlns:p14="http://schemas.microsoft.com/office/powerpoint/2010/main" val="4084887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3579-930F-7540-94E6-D109D48373FD}"/>
              </a:ext>
            </a:extLst>
          </p:cNvPr>
          <p:cNvSpPr>
            <a:spLocks noGrp="1"/>
          </p:cNvSpPr>
          <p:nvPr>
            <p:ph type="title"/>
          </p:nvPr>
        </p:nvSpPr>
        <p:spPr>
          <a:xfrm>
            <a:off x="1066800" y="226052"/>
            <a:ext cx="10058400" cy="821654"/>
          </a:xfrm>
        </p:spPr>
        <p:txBody>
          <a:bodyPr>
            <a:normAutofit fontScale="90000"/>
          </a:bodyPr>
          <a:lstStyle/>
          <a:p>
            <a:r>
              <a:rPr lang="en-US" dirty="0"/>
              <a:t>Refusing Wisdom</a:t>
            </a:r>
            <a:br>
              <a:rPr lang="en-US" dirty="0"/>
            </a:br>
            <a:r>
              <a:rPr lang="en-US" sz="4000" i="1" cap="none" dirty="0">
                <a:solidFill>
                  <a:schemeClr val="tx2"/>
                </a:solidFill>
              </a:rPr>
              <a:t>Proverbs 1:25-31</a:t>
            </a:r>
            <a:endParaRPr lang="en-US" dirty="0"/>
          </a:p>
        </p:txBody>
      </p:sp>
      <p:sp>
        <p:nvSpPr>
          <p:cNvPr id="3" name="Content Placeholder 2">
            <a:extLst>
              <a:ext uri="{FF2B5EF4-FFF2-40B4-BE49-F238E27FC236}">
                <a16:creationId xmlns:a16="http://schemas.microsoft.com/office/drawing/2014/main" id="{F3590242-A851-BC40-96BD-F49D1FAE0FDC}"/>
              </a:ext>
            </a:extLst>
          </p:cNvPr>
          <p:cNvSpPr>
            <a:spLocks noGrp="1"/>
          </p:cNvSpPr>
          <p:nvPr>
            <p:ph idx="1"/>
          </p:nvPr>
        </p:nvSpPr>
        <p:spPr>
          <a:xfrm>
            <a:off x="855084" y="1390680"/>
            <a:ext cx="10481832" cy="5241267"/>
          </a:xfrm>
        </p:spPr>
        <p:txBody>
          <a:bodyPr>
            <a:noAutofit/>
          </a:bodyPr>
          <a:lstStyle/>
          <a:p>
            <a:r>
              <a:rPr lang="en-US" dirty="0"/>
              <a:t>But ye have set at </a:t>
            </a:r>
            <a:r>
              <a:rPr lang="en-US" dirty="0" err="1"/>
              <a:t>nought</a:t>
            </a:r>
            <a:r>
              <a:rPr lang="en-US" dirty="0"/>
              <a:t> all my counsel, and would none of my reproof:</a:t>
            </a:r>
          </a:p>
          <a:p>
            <a:r>
              <a:rPr lang="en-US" dirty="0"/>
              <a:t>I also will laugh at your calamity; I will mock when your fear cometh;</a:t>
            </a:r>
          </a:p>
          <a:p>
            <a:r>
              <a:rPr lang="en-US" dirty="0"/>
              <a:t>When your fear cometh as desolation, and your destruction cometh as a whirlwind; when distress and anguish cometh upon you.</a:t>
            </a:r>
          </a:p>
          <a:p>
            <a:r>
              <a:rPr lang="en-US" dirty="0"/>
              <a:t>Then shall they call upon me, but I will not answer; they shall seek me early, but they shall not find me:</a:t>
            </a:r>
          </a:p>
          <a:p>
            <a:r>
              <a:rPr lang="en-US" dirty="0"/>
              <a:t>For that they hated knowledge, and did not choose the fear of the </a:t>
            </a:r>
            <a:r>
              <a:rPr lang="en-US" cap="small" dirty="0"/>
              <a:t>Lord</a:t>
            </a:r>
            <a:r>
              <a:rPr lang="en-US" dirty="0"/>
              <a:t>:</a:t>
            </a:r>
          </a:p>
          <a:p>
            <a:r>
              <a:rPr lang="en-US" dirty="0"/>
              <a:t>They would none of my counsel: they despised all my reproof.</a:t>
            </a:r>
          </a:p>
          <a:p>
            <a:r>
              <a:rPr lang="en-US" dirty="0"/>
              <a:t>Therefore, shall they eat of the fruit of their own way and be filled with their own devices.</a:t>
            </a:r>
          </a:p>
          <a:p>
            <a:r>
              <a:rPr lang="en-US" dirty="0"/>
              <a:t>For the turning away of the simple shall slay them, and the prosperity of fools shall destroy them.</a:t>
            </a:r>
          </a:p>
        </p:txBody>
      </p:sp>
    </p:spTree>
    <p:extLst>
      <p:ext uri="{BB962C8B-B14F-4D97-AF65-F5344CB8AC3E}">
        <p14:creationId xmlns:p14="http://schemas.microsoft.com/office/powerpoint/2010/main" val="2022230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3579-930F-7540-94E6-D109D48373FD}"/>
              </a:ext>
            </a:extLst>
          </p:cNvPr>
          <p:cNvSpPr>
            <a:spLocks noGrp="1"/>
          </p:cNvSpPr>
          <p:nvPr>
            <p:ph type="title"/>
          </p:nvPr>
        </p:nvSpPr>
        <p:spPr>
          <a:xfrm>
            <a:off x="1066800" y="226052"/>
            <a:ext cx="10058400" cy="821654"/>
          </a:xfrm>
        </p:spPr>
        <p:txBody>
          <a:bodyPr>
            <a:normAutofit fontScale="90000"/>
          </a:bodyPr>
          <a:lstStyle/>
          <a:p>
            <a:r>
              <a:rPr lang="en-US" dirty="0"/>
              <a:t>Refusing Wisdom</a:t>
            </a:r>
            <a:br>
              <a:rPr lang="en-US" dirty="0"/>
            </a:br>
            <a:r>
              <a:rPr lang="en-US" sz="4000" i="1" cap="none" dirty="0">
                <a:solidFill>
                  <a:schemeClr val="tx2"/>
                </a:solidFill>
              </a:rPr>
              <a:t>Hebrews 10:26-32</a:t>
            </a:r>
            <a:endParaRPr lang="en-US" dirty="0"/>
          </a:p>
        </p:txBody>
      </p:sp>
      <p:sp>
        <p:nvSpPr>
          <p:cNvPr id="3" name="Content Placeholder 2">
            <a:extLst>
              <a:ext uri="{FF2B5EF4-FFF2-40B4-BE49-F238E27FC236}">
                <a16:creationId xmlns:a16="http://schemas.microsoft.com/office/drawing/2014/main" id="{F3590242-A851-BC40-96BD-F49D1FAE0FDC}"/>
              </a:ext>
            </a:extLst>
          </p:cNvPr>
          <p:cNvSpPr>
            <a:spLocks noGrp="1"/>
          </p:cNvSpPr>
          <p:nvPr>
            <p:ph idx="1"/>
          </p:nvPr>
        </p:nvSpPr>
        <p:spPr>
          <a:xfrm>
            <a:off x="1066800" y="1721985"/>
            <a:ext cx="10481832" cy="2147650"/>
          </a:xfrm>
        </p:spPr>
        <p:txBody>
          <a:bodyPr>
            <a:noAutofit/>
          </a:bodyPr>
          <a:lstStyle/>
          <a:p>
            <a:r>
              <a:rPr lang="en-US" sz="3600" dirty="0"/>
              <a:t>Willful Sins:  Hebrews 10: 26-32</a:t>
            </a:r>
          </a:p>
          <a:p>
            <a:r>
              <a:rPr lang="en-US" sz="3600" dirty="0"/>
              <a:t>Continuing in Sin:  Romans 6:1-2</a:t>
            </a:r>
          </a:p>
          <a:p>
            <a:r>
              <a:rPr lang="en-US" sz="3600" dirty="0"/>
              <a:t>Becoming Free From Sin:  Romans 6:15-23</a:t>
            </a:r>
          </a:p>
        </p:txBody>
      </p:sp>
      <p:sp>
        <p:nvSpPr>
          <p:cNvPr id="4" name="Rounded Rectangle 3">
            <a:extLst>
              <a:ext uri="{FF2B5EF4-FFF2-40B4-BE49-F238E27FC236}">
                <a16:creationId xmlns:a16="http://schemas.microsoft.com/office/drawing/2014/main" id="{591AC019-3DBA-9945-9B77-FF999AE6DAD2}"/>
              </a:ext>
            </a:extLst>
          </p:cNvPr>
          <p:cNvSpPr/>
          <p:nvPr/>
        </p:nvSpPr>
        <p:spPr>
          <a:xfrm>
            <a:off x="855084" y="4996866"/>
            <a:ext cx="9846365" cy="94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Grace covers what we can’t do… Not what we refuse to do</a:t>
            </a:r>
          </a:p>
        </p:txBody>
      </p:sp>
    </p:spTree>
    <p:extLst>
      <p:ext uri="{BB962C8B-B14F-4D97-AF65-F5344CB8AC3E}">
        <p14:creationId xmlns:p14="http://schemas.microsoft.com/office/powerpoint/2010/main" val="81240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E3579-930F-7540-94E6-D109D48373FD}"/>
              </a:ext>
            </a:extLst>
          </p:cNvPr>
          <p:cNvSpPr>
            <a:spLocks noGrp="1"/>
          </p:cNvSpPr>
          <p:nvPr>
            <p:ph type="title"/>
          </p:nvPr>
        </p:nvSpPr>
        <p:spPr>
          <a:xfrm>
            <a:off x="1066800" y="226052"/>
            <a:ext cx="10058400" cy="821654"/>
          </a:xfrm>
        </p:spPr>
        <p:txBody>
          <a:bodyPr>
            <a:normAutofit fontScale="90000"/>
          </a:bodyPr>
          <a:lstStyle/>
          <a:p>
            <a:r>
              <a:rPr lang="en-US" dirty="0"/>
              <a:t>Wisdom </a:t>
            </a:r>
            <a:r>
              <a:rPr lang="en-US" dirty="0" err="1"/>
              <a:t>provide’s</a:t>
            </a:r>
            <a:r>
              <a:rPr lang="en-US" dirty="0"/>
              <a:t> the answer</a:t>
            </a:r>
            <a:br>
              <a:rPr lang="en-US" dirty="0"/>
            </a:br>
            <a:r>
              <a:rPr lang="en-US" sz="4000" i="1" cap="none" dirty="0">
                <a:solidFill>
                  <a:schemeClr val="tx2"/>
                </a:solidFill>
              </a:rPr>
              <a:t>Proverbs 1:29 &amp; 33</a:t>
            </a:r>
            <a:endParaRPr lang="en-US" dirty="0"/>
          </a:p>
        </p:txBody>
      </p:sp>
      <p:sp>
        <p:nvSpPr>
          <p:cNvPr id="3" name="Content Placeholder 2">
            <a:extLst>
              <a:ext uri="{FF2B5EF4-FFF2-40B4-BE49-F238E27FC236}">
                <a16:creationId xmlns:a16="http://schemas.microsoft.com/office/drawing/2014/main" id="{F3590242-A851-BC40-96BD-F49D1FAE0FDC}"/>
              </a:ext>
            </a:extLst>
          </p:cNvPr>
          <p:cNvSpPr>
            <a:spLocks noGrp="1"/>
          </p:cNvSpPr>
          <p:nvPr>
            <p:ph idx="1"/>
          </p:nvPr>
        </p:nvSpPr>
        <p:spPr>
          <a:xfrm>
            <a:off x="855084" y="1861134"/>
            <a:ext cx="10481832" cy="2147650"/>
          </a:xfrm>
        </p:spPr>
        <p:txBody>
          <a:bodyPr>
            <a:noAutofit/>
          </a:bodyPr>
          <a:lstStyle/>
          <a:p>
            <a:r>
              <a:rPr lang="en-US" sz="3600" dirty="0"/>
              <a:t>Choose the Fear of the Lord</a:t>
            </a:r>
          </a:p>
          <a:p>
            <a:r>
              <a:rPr lang="en-US" sz="3600" dirty="0"/>
              <a:t>But whoso </a:t>
            </a:r>
            <a:r>
              <a:rPr lang="en-US" sz="3600" dirty="0" err="1"/>
              <a:t>hearkeneth</a:t>
            </a:r>
            <a:r>
              <a:rPr lang="en-US" sz="3600" dirty="0"/>
              <a:t> unto me shall dwell safely and shall be quiet from fear of evil.</a:t>
            </a:r>
          </a:p>
        </p:txBody>
      </p:sp>
      <p:sp>
        <p:nvSpPr>
          <p:cNvPr id="4" name="Rounded Rectangle 3">
            <a:extLst>
              <a:ext uri="{FF2B5EF4-FFF2-40B4-BE49-F238E27FC236}">
                <a16:creationId xmlns:a16="http://schemas.microsoft.com/office/drawing/2014/main" id="{591AC019-3DBA-9945-9B77-FF999AE6DAD2}"/>
              </a:ext>
            </a:extLst>
          </p:cNvPr>
          <p:cNvSpPr/>
          <p:nvPr/>
        </p:nvSpPr>
        <p:spPr>
          <a:xfrm>
            <a:off x="855084" y="4996866"/>
            <a:ext cx="9846365" cy="940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Choose to Change… Choose to listen to Wisdom!</a:t>
            </a:r>
          </a:p>
        </p:txBody>
      </p:sp>
    </p:spTree>
    <p:extLst>
      <p:ext uri="{BB962C8B-B14F-4D97-AF65-F5344CB8AC3E}">
        <p14:creationId xmlns:p14="http://schemas.microsoft.com/office/powerpoint/2010/main" val="193329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3" name="Google Shape;173;p1"/>
          <p:cNvSpPr/>
          <p:nvPr/>
        </p:nvSpPr>
        <p:spPr>
          <a:xfrm>
            <a:off x="1524000" y="857250"/>
            <a:ext cx="9144000" cy="5143500"/>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pic>
        <p:nvPicPr>
          <p:cNvPr id="174" name="Google Shape;174;p1" descr="A close up of a flower&#10;&#10;Description automatically generated"/>
          <p:cNvPicPr preferRelativeResize="0">
            <a:picLocks noGrp="1"/>
          </p:cNvPicPr>
          <p:nvPr>
            <p:ph type="body" idx="4294967295"/>
          </p:nvPr>
        </p:nvPicPr>
        <p:blipFill rotWithShape="1">
          <a:blip r:embed="rId3">
            <a:alphaModFix/>
          </a:blip>
          <a:srcRect t="9091" r="13818"/>
          <a:stretch/>
        </p:blipFill>
        <p:spPr>
          <a:xfrm>
            <a:off x="4167448" y="941337"/>
            <a:ext cx="6500551" cy="5142835"/>
          </a:xfrm>
          <a:prstGeom prst="rect">
            <a:avLst/>
          </a:prstGeom>
          <a:noFill/>
          <a:ln>
            <a:noFill/>
          </a:ln>
        </p:spPr>
      </p:pic>
      <p:sp>
        <p:nvSpPr>
          <p:cNvPr id="175" name="Google Shape;175;p1"/>
          <p:cNvSpPr/>
          <p:nvPr/>
        </p:nvSpPr>
        <p:spPr>
          <a:xfrm>
            <a:off x="1524003" y="857250"/>
            <a:ext cx="7004405" cy="51435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6" name="Google Shape;176;p1"/>
          <p:cNvSpPr txBox="1"/>
          <p:nvPr/>
        </p:nvSpPr>
        <p:spPr>
          <a:xfrm>
            <a:off x="1613592" y="1527341"/>
            <a:ext cx="3705505" cy="2192495"/>
          </a:xfrm>
          <a:prstGeom prst="rect">
            <a:avLst/>
          </a:prstGeom>
          <a:noFill/>
          <a:ln>
            <a:noFill/>
          </a:ln>
        </p:spPr>
        <p:txBody>
          <a:bodyPr spcFirstLastPara="1" wrap="square" lIns="68575" tIns="34275" rIns="68575" bIns="34275" anchor="ctr" anchorCtr="0">
            <a:normAutofit/>
          </a:bodyPr>
          <a:lstStyle/>
          <a:p>
            <a:pPr algn="ctr">
              <a:lnSpc>
                <a:spcPct val="90000"/>
              </a:lnSpc>
              <a:buClr>
                <a:srgbClr val="FFFFFF"/>
              </a:buClr>
              <a:buSzPts val="5400"/>
            </a:pPr>
            <a:r>
              <a:rPr lang="en-US" sz="5400" b="1" kern="0">
                <a:solidFill>
                  <a:srgbClr val="FFFFFF"/>
                </a:solidFill>
                <a:latin typeface="Calibri"/>
                <a:ea typeface="Calibri"/>
                <a:cs typeface="Calibri"/>
                <a:sym typeface="Calibri"/>
              </a:rPr>
              <a:t>Simplicity of The Word</a:t>
            </a:r>
            <a:endParaRPr sz="1400" kern="0">
              <a:solidFill>
                <a:srgbClr val="000000"/>
              </a:solidFill>
              <a:latin typeface="Arial"/>
              <a:cs typeface="Arial"/>
              <a:sym typeface="Arial"/>
            </a:endParaRPr>
          </a:p>
        </p:txBody>
      </p:sp>
      <p:sp>
        <p:nvSpPr>
          <p:cNvPr id="177" name="Google Shape;177;p1"/>
          <p:cNvSpPr/>
          <p:nvPr/>
        </p:nvSpPr>
        <p:spPr>
          <a:xfrm rot="5400000">
            <a:off x="2093941" y="1117343"/>
            <a:ext cx="109728" cy="528066"/>
          </a:xfrm>
          <a:prstGeom prst="rect">
            <a:avLst/>
          </a:prstGeom>
          <a:solidFill>
            <a:schemeClr val="accent2"/>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8" name="Google Shape;178;p1"/>
          <p:cNvSpPr/>
          <p:nvPr/>
        </p:nvSpPr>
        <p:spPr>
          <a:xfrm>
            <a:off x="1884772" y="4267440"/>
            <a:ext cx="2983230" cy="13716"/>
          </a:xfrm>
          <a:prstGeom prst="rect">
            <a:avLst/>
          </a:prstGeom>
          <a:solidFill>
            <a:schemeClr val="lt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9" name="Google Shape;179;p1"/>
          <p:cNvSpPr txBox="1"/>
          <p:nvPr/>
        </p:nvSpPr>
        <p:spPr>
          <a:xfrm>
            <a:off x="1613591" y="4321407"/>
            <a:ext cx="3352270" cy="679673"/>
          </a:xfrm>
          <a:prstGeom prst="rect">
            <a:avLst/>
          </a:prstGeom>
          <a:noFill/>
          <a:ln>
            <a:noFill/>
          </a:ln>
        </p:spPr>
        <p:txBody>
          <a:bodyPr spcFirstLastPara="1" wrap="square" lIns="91425" tIns="45700" rIns="91425" bIns="45700" anchor="t" anchorCtr="0">
            <a:spAutoFit/>
          </a:bodyPr>
          <a:lstStyle/>
          <a:p>
            <a:pPr algn="ctr">
              <a:buClr>
                <a:srgbClr val="FFFFFF"/>
              </a:buClr>
              <a:buSzPts val="1600"/>
            </a:pPr>
            <a:r>
              <a:rPr lang="en-US" sz="1600" i="1" kern="0">
                <a:solidFill>
                  <a:srgbClr val="FFFFFF"/>
                </a:solidFill>
                <a:latin typeface="Calibri"/>
                <a:ea typeface="Calibri"/>
                <a:cs typeface="Calibri"/>
                <a:sym typeface="Calibri"/>
              </a:rPr>
              <a:t>www.simplicityoftheword.com</a:t>
            </a:r>
            <a:endParaRPr sz="1400" kern="0">
              <a:solidFill>
                <a:srgbClr val="000000"/>
              </a:solidFill>
              <a:latin typeface="Arial"/>
              <a:cs typeface="Arial"/>
              <a:sym typeface="Arial"/>
            </a:endParaRPr>
          </a:p>
          <a:p>
            <a:pPr algn="ctr">
              <a:spcBef>
                <a:spcPts val="450"/>
              </a:spcBef>
              <a:buClr>
                <a:srgbClr val="FFFF00"/>
              </a:buClr>
              <a:buSzPts val="1800"/>
            </a:pPr>
            <a:r>
              <a:rPr lang="en-US" i="1" kern="0">
                <a:solidFill>
                  <a:srgbClr val="FFFF00"/>
                </a:solidFill>
                <a:latin typeface="Calibri"/>
                <a:ea typeface="Calibri"/>
                <a:cs typeface="Calibri"/>
                <a:sym typeface="Calibri"/>
              </a:rPr>
              <a:t>SOTW724@gmail.com</a:t>
            </a:r>
            <a:endParaRPr sz="1400" kern="0">
              <a:solidFill>
                <a:srgbClr val="000000"/>
              </a:solidFill>
              <a:latin typeface="Arial"/>
              <a:cs typeface="Arial"/>
              <a:sym typeface="Arial"/>
            </a:endParaRPr>
          </a:p>
        </p:txBody>
      </p:sp>
      <p:sp>
        <p:nvSpPr>
          <p:cNvPr id="180" name="Google Shape;180;p1"/>
          <p:cNvSpPr txBox="1"/>
          <p:nvPr/>
        </p:nvSpPr>
        <p:spPr>
          <a:xfrm>
            <a:off x="1613591" y="581729"/>
            <a:ext cx="3811112" cy="523220"/>
          </a:xfrm>
          <a:prstGeom prst="rect">
            <a:avLst/>
          </a:prstGeom>
          <a:noFill/>
          <a:ln>
            <a:noFill/>
          </a:ln>
        </p:spPr>
        <p:txBody>
          <a:bodyPr spcFirstLastPara="1" wrap="square" lIns="91425" tIns="45700" rIns="91425" bIns="45700" anchor="t" anchorCtr="0">
            <a:spAutoFit/>
          </a:bodyPr>
          <a:lstStyle/>
          <a:p>
            <a:pPr algn="ctr">
              <a:buClr>
                <a:srgbClr val="FFFF00"/>
              </a:buClr>
              <a:buSzPts val="2800"/>
            </a:pPr>
            <a:r>
              <a:rPr lang="en-US" sz="2800" kern="0">
                <a:solidFill>
                  <a:srgbClr val="FFFF00"/>
                </a:solidFill>
                <a:latin typeface="Calibri"/>
                <a:ea typeface="Calibri"/>
                <a:cs typeface="Calibri"/>
                <a:sym typeface="Calibri"/>
              </a:rPr>
              <a:t>Larry &amp; Aida Watlington</a:t>
            </a:r>
            <a:endParaRPr sz="1400" kern="0">
              <a:solidFill>
                <a:srgbClr val="000000"/>
              </a:solidFill>
              <a:latin typeface="Arial"/>
              <a:cs typeface="Arial"/>
              <a:sym typeface="Arial"/>
            </a:endParaRPr>
          </a:p>
        </p:txBody>
      </p:sp>
      <p:sp>
        <p:nvSpPr>
          <p:cNvPr id="181" name="Google Shape;181;p1"/>
          <p:cNvSpPr txBox="1"/>
          <p:nvPr/>
        </p:nvSpPr>
        <p:spPr>
          <a:xfrm>
            <a:off x="1463331" y="6175271"/>
            <a:ext cx="7922744" cy="400110"/>
          </a:xfrm>
          <a:prstGeom prst="rect">
            <a:avLst/>
          </a:prstGeom>
          <a:noFill/>
          <a:ln>
            <a:noFill/>
          </a:ln>
        </p:spPr>
        <p:txBody>
          <a:bodyPr spcFirstLastPara="1" wrap="square" lIns="91425" tIns="45700" rIns="91425" bIns="45700" anchor="t" anchorCtr="0">
            <a:spAutoFit/>
          </a:bodyPr>
          <a:lstStyle/>
          <a:p>
            <a:pPr algn="ctr">
              <a:buClr>
                <a:srgbClr val="FFFF00"/>
              </a:buClr>
              <a:buSzPts val="2000"/>
            </a:pPr>
            <a:r>
              <a:rPr lang="en-US" sz="2000" i="1" kern="0">
                <a:solidFill>
                  <a:srgbClr val="FFFF00"/>
                </a:solidFill>
                <a:latin typeface="Calibri"/>
                <a:ea typeface="Calibri"/>
                <a:cs typeface="Calibri"/>
                <a:sym typeface="Calibri"/>
              </a:rPr>
              <a:t>He That has an Ear, Let Him Hear, What the Spirit Says to the Churches</a:t>
            </a:r>
            <a:endParaRPr sz="1400" kern="0">
              <a:solidFill>
                <a:srgbClr val="000000"/>
              </a:solidFill>
              <a:latin typeface="Arial"/>
              <a:cs typeface="Arial"/>
              <a:sym typeface="Arial"/>
            </a:endParaRPr>
          </a:p>
        </p:txBody>
      </p:sp>
      <p:sp>
        <p:nvSpPr>
          <p:cNvPr id="182" name="Google Shape;182;p1"/>
          <p:cNvSpPr/>
          <p:nvPr/>
        </p:nvSpPr>
        <p:spPr>
          <a:xfrm>
            <a:off x="1845715" y="1012939"/>
            <a:ext cx="962952" cy="579213"/>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800"/>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8119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3DCB-3CF6-C64F-B8EC-4B338E3B3E1D}"/>
              </a:ext>
            </a:extLst>
          </p:cNvPr>
          <p:cNvSpPr>
            <a:spLocks noGrp="1"/>
          </p:cNvSpPr>
          <p:nvPr>
            <p:ph type="title"/>
          </p:nvPr>
        </p:nvSpPr>
        <p:spPr/>
        <p:txBody>
          <a:bodyPr/>
          <a:lstStyle/>
          <a:p>
            <a:r>
              <a:rPr lang="en-US" dirty="0"/>
              <a:t>Learning to learn</a:t>
            </a:r>
          </a:p>
        </p:txBody>
      </p:sp>
      <p:sp>
        <p:nvSpPr>
          <p:cNvPr id="3" name="Content Placeholder 2">
            <a:extLst>
              <a:ext uri="{FF2B5EF4-FFF2-40B4-BE49-F238E27FC236}">
                <a16:creationId xmlns:a16="http://schemas.microsoft.com/office/drawing/2014/main" id="{6233EA4B-D377-484C-9B76-F4264C768FA1}"/>
              </a:ext>
            </a:extLst>
          </p:cNvPr>
          <p:cNvSpPr>
            <a:spLocks noGrp="1"/>
          </p:cNvSpPr>
          <p:nvPr>
            <p:ph idx="1"/>
          </p:nvPr>
        </p:nvSpPr>
        <p:spPr>
          <a:xfrm>
            <a:off x="495759" y="1403604"/>
            <a:ext cx="10629441" cy="2837890"/>
          </a:xfrm>
        </p:spPr>
        <p:txBody>
          <a:bodyPr>
            <a:normAutofit/>
          </a:bodyPr>
          <a:lstStyle/>
          <a:p>
            <a:pPr marL="0" indent="0" algn="ctr">
              <a:buNone/>
            </a:pPr>
            <a:r>
              <a:rPr lang="en-US" sz="2800" dirty="0"/>
              <a:t>Whom shall he teach knowledge? and whom shall he make to understand doctrine? them that are weaned from the milk and drawn from the breasts.</a:t>
            </a:r>
          </a:p>
          <a:p>
            <a:pPr marL="0" indent="0" algn="ctr">
              <a:buNone/>
            </a:pPr>
            <a:r>
              <a:rPr lang="en-US" sz="2800" dirty="0"/>
              <a:t>For precept must be upon precept, precept upon precept; line upon line, line upon line; here a little, and there a little:</a:t>
            </a:r>
          </a:p>
          <a:p>
            <a:pPr marL="0" indent="0" algn="ctr">
              <a:buNone/>
            </a:pPr>
            <a:r>
              <a:rPr lang="en-US" sz="2800" dirty="0"/>
              <a:t>Isaiah 28:9-10</a:t>
            </a:r>
          </a:p>
          <a:p>
            <a:pPr marL="0" indent="0" algn="ctr">
              <a:buNone/>
            </a:pPr>
            <a:endParaRPr lang="en-US" sz="2800" dirty="0"/>
          </a:p>
        </p:txBody>
      </p:sp>
    </p:spTree>
    <p:extLst>
      <p:ext uri="{BB962C8B-B14F-4D97-AF65-F5344CB8AC3E}">
        <p14:creationId xmlns:p14="http://schemas.microsoft.com/office/powerpoint/2010/main" val="425172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50405" y="2458583"/>
            <a:ext cx="7880457" cy="970417"/>
            <a:chOff x="663067" y="5538935"/>
            <a:chExt cx="3882557" cy="474345"/>
          </a:xfrm>
        </p:grpSpPr>
        <p:cxnSp>
          <p:nvCxnSpPr>
            <p:cNvPr id="48" name="Straight Arrow Connector 47"/>
            <p:cNvCxnSpPr>
              <a:cxnSpLocks/>
              <a:stCxn id="42" idx="3"/>
              <a:endCxn id="10" idx="1"/>
            </p:cNvCxnSpPr>
            <p:nvPr/>
          </p:nvCxnSpPr>
          <p:spPr>
            <a:xfrm>
              <a:off x="663067" y="5747369"/>
              <a:ext cx="3076749" cy="28739"/>
            </a:xfrm>
            <a:prstGeom prst="straightConnector1">
              <a:avLst/>
            </a:prstGeom>
            <a:ln w="66675">
              <a:solidFill>
                <a:schemeClr val="accent4">
                  <a:lumMod val="75000"/>
                  <a:alpha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739817" y="5538935"/>
              <a:ext cx="805807" cy="474345"/>
            </a:xfrm>
            <a:prstGeom prst="roundRect">
              <a:avLst/>
            </a:prstGeom>
            <a:solidFill>
              <a:schemeClr val="accent4">
                <a:lumMod val="7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algn="ctr"/>
              <a:r>
                <a:rPr lang="en-US" dirty="0">
                  <a:solidFill>
                    <a:srgbClr val="000000"/>
                  </a:solidFill>
                  <a:ea typeface="Calibri" charset="0"/>
                  <a:cs typeface="Times New Roman" charset="0"/>
                </a:rPr>
                <a:t>Perfection</a:t>
              </a:r>
              <a:endParaRPr lang="en-US" dirty="0">
                <a:ea typeface="Calibri" charset="0"/>
                <a:cs typeface="Times New Roman" charset="0"/>
              </a:endParaRPr>
            </a:p>
            <a:p>
              <a:pPr algn="ctr"/>
              <a:r>
                <a:rPr lang="en-US" dirty="0">
                  <a:solidFill>
                    <a:srgbClr val="000000"/>
                  </a:solidFill>
                  <a:ea typeface="Calibri" charset="0"/>
                  <a:cs typeface="Times New Roman" charset="0"/>
                </a:rPr>
                <a:t>Uprightness</a:t>
              </a:r>
            </a:p>
            <a:p>
              <a:pPr algn="ctr"/>
              <a:r>
                <a:rPr lang="en-US" sz="1400" i="1" dirty="0">
                  <a:solidFill>
                    <a:schemeClr val="tx1"/>
                  </a:solidFill>
                  <a:ea typeface="Calibri" charset="0"/>
                  <a:cs typeface="Times New Roman" charset="0"/>
                </a:rPr>
                <a:t>Proverbs 2:21-22</a:t>
              </a:r>
            </a:p>
          </p:txBody>
        </p:sp>
      </p:grpSp>
      <p:grpSp>
        <p:nvGrpSpPr>
          <p:cNvPr id="2" name="Group 1"/>
          <p:cNvGrpSpPr/>
          <p:nvPr/>
        </p:nvGrpSpPr>
        <p:grpSpPr>
          <a:xfrm>
            <a:off x="194157" y="1802650"/>
            <a:ext cx="3856249" cy="2164695"/>
            <a:chOff x="1558347" y="2435176"/>
            <a:chExt cx="4113512" cy="2493857"/>
          </a:xfrm>
        </p:grpSpPr>
        <p:sp>
          <p:nvSpPr>
            <p:cNvPr id="42" name="Rounded Rectangle 41"/>
            <p:cNvSpPr/>
            <p:nvPr/>
          </p:nvSpPr>
          <p:spPr>
            <a:xfrm>
              <a:off x="1558347" y="2435176"/>
              <a:ext cx="4113512" cy="2493857"/>
            </a:xfrm>
            <a:prstGeom prst="roundRect">
              <a:avLst/>
            </a:prstGeom>
            <a:gradFill flip="none" rotWithShape="1">
              <a:gsLst>
                <a:gs pos="69000">
                  <a:schemeClr val="accent4">
                    <a:lumMod val="75000"/>
                    <a:alpha val="41000"/>
                  </a:schemeClr>
                </a:gs>
                <a:gs pos="97000">
                  <a:schemeClr val="accent4">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endParaRPr lang="en-US" sz="1080"/>
            </a:p>
          </p:txBody>
        </p:sp>
        <p:sp>
          <p:nvSpPr>
            <p:cNvPr id="67" name="Text Box 10"/>
            <p:cNvSpPr txBox="1"/>
            <p:nvPr/>
          </p:nvSpPr>
          <p:spPr>
            <a:xfrm>
              <a:off x="2872084" y="4657966"/>
              <a:ext cx="1460144" cy="271067"/>
            </a:xfrm>
            <a:prstGeom prst="rect">
              <a:avLst/>
            </a:prstGeom>
            <a:no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defPPr>
                <a:defRPr lang="en-US"/>
              </a:defPPr>
              <a:lvl1pPr lvl="0" algn="ctr">
                <a:defRPr sz="1400" b="1">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0" i="1" dirty="0"/>
                <a:t>Proverbs 2:2-7</a:t>
              </a:r>
            </a:p>
          </p:txBody>
        </p:sp>
      </p:grpSp>
      <p:sp>
        <p:nvSpPr>
          <p:cNvPr id="11" name="Text Box 8"/>
          <p:cNvSpPr txBox="1"/>
          <p:nvPr/>
        </p:nvSpPr>
        <p:spPr>
          <a:xfrm>
            <a:off x="234683" y="1034996"/>
            <a:ext cx="3750922" cy="560445"/>
          </a:xfrm>
          <a:prstGeom prst="rect">
            <a:avLst/>
          </a:prstGeom>
          <a:solidFill>
            <a:srgbClr val="7030A0">
              <a:alpha val="14000"/>
            </a:srgbClr>
          </a:solidFill>
          <a:ln>
            <a:noFill/>
          </a:ln>
          <a:effectLst>
            <a:softEdge rad="76200"/>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algn="ctr"/>
            <a:r>
              <a:rPr lang="en-US" sz="1600" b="1" dirty="0">
                <a:ea typeface="Calibri" charset="0"/>
                <a:cs typeface="Times New Roman" charset="0"/>
              </a:rPr>
              <a:t>The Source of all Wisdom and Knowledge</a:t>
            </a:r>
            <a:r>
              <a:rPr lang="is-IS" sz="1600" b="1" dirty="0">
                <a:ea typeface="Calibri" charset="0"/>
                <a:cs typeface="Times New Roman" charset="0"/>
              </a:rPr>
              <a:t>…</a:t>
            </a:r>
            <a:endParaRPr lang="en-US" sz="1600" b="1" dirty="0">
              <a:ea typeface="Calibri" charset="0"/>
              <a:cs typeface="Times New Roman" charset="0"/>
            </a:endParaRPr>
          </a:p>
        </p:txBody>
      </p:sp>
      <p:sp>
        <p:nvSpPr>
          <p:cNvPr id="13" name="Text Box 10"/>
          <p:cNvSpPr txBox="1"/>
          <p:nvPr/>
        </p:nvSpPr>
        <p:spPr>
          <a:xfrm>
            <a:off x="7258095" y="1021072"/>
            <a:ext cx="2453904" cy="528377"/>
          </a:xfrm>
          <a:prstGeom prst="rect">
            <a:avLst/>
          </a:prstGeom>
          <a:solidFill>
            <a:schemeClr val="accent2">
              <a:lumMod val="60000"/>
              <a:lumOff val="40000"/>
              <a:alpha val="48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defPPr>
              <a:defRPr lang="en-US"/>
            </a:defPPr>
            <a:lvl1pPr algn="ctr">
              <a:defRPr sz="1200">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b="1" dirty="0"/>
              <a:t>Keeps us from</a:t>
            </a:r>
            <a:r>
              <a:rPr lang="is-IS" sz="2000" b="1" dirty="0"/>
              <a:t>…</a:t>
            </a:r>
            <a:endParaRPr lang="en-US" sz="2000" b="1" dirty="0"/>
          </a:p>
        </p:txBody>
      </p:sp>
      <p:sp>
        <p:nvSpPr>
          <p:cNvPr id="14" name="Text Box 11"/>
          <p:cNvSpPr txBox="1"/>
          <p:nvPr/>
        </p:nvSpPr>
        <p:spPr>
          <a:xfrm>
            <a:off x="9908434" y="1017344"/>
            <a:ext cx="2016580" cy="565598"/>
          </a:xfrm>
          <a:prstGeom prst="rect">
            <a:avLst/>
          </a:prstGeom>
          <a:solidFill>
            <a:schemeClr val="accent4">
              <a:lumMod val="75000"/>
              <a:alpha val="22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defPPr>
              <a:defRPr lang="en-US"/>
            </a:defPPr>
            <a:lvl1pPr algn="ctr">
              <a:defRPr sz="1400">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b="1" dirty="0"/>
              <a:t>Brings us to</a:t>
            </a:r>
            <a:r>
              <a:rPr lang="is-IS" sz="2000" b="1" dirty="0"/>
              <a:t>…</a:t>
            </a:r>
            <a:endParaRPr lang="en-US" sz="2000" b="1" dirty="0"/>
          </a:p>
        </p:txBody>
      </p:sp>
      <p:sp>
        <p:nvSpPr>
          <p:cNvPr id="17" name="Rectangle 25"/>
          <p:cNvSpPr>
            <a:spLocks noChangeArrowheads="1"/>
          </p:cNvSpPr>
          <p:nvPr/>
        </p:nvSpPr>
        <p:spPr bwMode="auto">
          <a:xfrm>
            <a:off x="4511593" y="718736"/>
            <a:ext cx="83164" cy="1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41148" tIns="20574" rIns="41148" bIns="20574" numCol="1" anchor="ctr" anchorCtr="0" compatLnSpc="1">
            <a:prstTxWarp prst="textNoShape">
              <a:avLst/>
            </a:prstTxWarp>
            <a:spAutoFit/>
          </a:bodyPr>
          <a:lstStyle/>
          <a:p>
            <a:endParaRPr lang="en-US" sz="810"/>
          </a:p>
        </p:txBody>
      </p:sp>
      <p:sp>
        <p:nvSpPr>
          <p:cNvPr id="39" name="Rectangular Callout 38"/>
          <p:cNvSpPr/>
          <p:nvPr/>
        </p:nvSpPr>
        <p:spPr>
          <a:xfrm>
            <a:off x="1046125" y="3165538"/>
            <a:ext cx="1921310" cy="562123"/>
          </a:xfrm>
          <a:prstGeom prst="wedgeRectCallout">
            <a:avLst>
              <a:gd name="adj1" fmla="val 9780"/>
              <a:gd name="adj2" fmla="val -290644"/>
            </a:avLst>
          </a:prstGeom>
          <a:solidFill>
            <a:schemeClr val="accent2">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lvl="0" algn="ctr"/>
            <a:r>
              <a:rPr lang="en-US" sz="1600" b="1" dirty="0">
                <a:solidFill>
                  <a:srgbClr val="000000"/>
                </a:solidFill>
                <a:ea typeface="Calibri" charset="0"/>
                <a:cs typeface="Times New Roman" charset="0"/>
              </a:rPr>
              <a:t>Understanding</a:t>
            </a:r>
          </a:p>
          <a:p>
            <a:pPr lvl="0" algn="ctr"/>
            <a:r>
              <a:rPr lang="en-US" sz="1200" i="1" dirty="0">
                <a:solidFill>
                  <a:srgbClr val="FF0000"/>
                </a:solidFill>
                <a:ea typeface="Calibri" charset="0"/>
                <a:cs typeface="Times New Roman" charset="0"/>
              </a:rPr>
              <a:t>(get)</a:t>
            </a:r>
            <a:endParaRPr lang="en-US" sz="1100" i="1" dirty="0">
              <a:solidFill>
                <a:srgbClr val="FF0000"/>
              </a:solidFill>
              <a:ea typeface="Calibri" charset="0"/>
              <a:cs typeface="Times New Roman" charset="0"/>
            </a:endParaRPr>
          </a:p>
        </p:txBody>
      </p:sp>
      <p:sp>
        <p:nvSpPr>
          <p:cNvPr id="40" name="Rounded Rectangular Callout 39"/>
          <p:cNvSpPr/>
          <p:nvPr/>
        </p:nvSpPr>
        <p:spPr>
          <a:xfrm>
            <a:off x="330130" y="2489571"/>
            <a:ext cx="1354264" cy="410866"/>
          </a:xfrm>
          <a:prstGeom prst="wedgeRoundRectCallout">
            <a:avLst>
              <a:gd name="adj1" fmla="val 87120"/>
              <a:gd name="adj2" fmla="val -217274"/>
              <a:gd name="adj3" fmla="val 16667"/>
            </a:avLst>
          </a:prstGeom>
          <a:solidFill>
            <a:schemeClr val="accent2">
              <a:lumMod val="20000"/>
              <a:lumOff val="8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r>
              <a:rPr lang="en-US" sz="1600" b="1" dirty="0">
                <a:solidFill>
                  <a:srgbClr val="000000"/>
                </a:solidFill>
                <a:ea typeface="Calibri" charset="0"/>
                <a:cs typeface="Times New Roman" charset="0"/>
              </a:rPr>
              <a:t>Wisdom</a:t>
            </a:r>
          </a:p>
          <a:p>
            <a:pPr algn="ctr"/>
            <a:r>
              <a:rPr lang="en-US" sz="1200" i="1" dirty="0">
                <a:solidFill>
                  <a:srgbClr val="FF0000"/>
                </a:solidFill>
                <a:ea typeface="Calibri" charset="0"/>
                <a:cs typeface="Times New Roman" charset="0"/>
              </a:rPr>
              <a:t>(seek)</a:t>
            </a:r>
            <a:endParaRPr lang="en-US" sz="1100" i="1" dirty="0">
              <a:solidFill>
                <a:srgbClr val="FF0000"/>
              </a:solidFill>
              <a:ea typeface="Calibri" charset="0"/>
              <a:cs typeface="Times New Roman" charset="0"/>
            </a:endParaRPr>
          </a:p>
        </p:txBody>
      </p:sp>
      <p:sp>
        <p:nvSpPr>
          <p:cNvPr id="41" name="Rounded Rectangular Callout 40"/>
          <p:cNvSpPr/>
          <p:nvPr/>
        </p:nvSpPr>
        <p:spPr>
          <a:xfrm>
            <a:off x="2612884" y="2547464"/>
            <a:ext cx="1354264" cy="410866"/>
          </a:xfrm>
          <a:prstGeom prst="wedgeRoundRectCallout">
            <a:avLst>
              <a:gd name="adj1" fmla="val -81086"/>
              <a:gd name="adj2" fmla="val -226918"/>
              <a:gd name="adj3" fmla="val 16667"/>
            </a:avLst>
          </a:prstGeom>
          <a:solidFill>
            <a:schemeClr val="accent2">
              <a:lumMod val="20000"/>
              <a:lumOff val="8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algn="ctr"/>
            <a:r>
              <a:rPr lang="en-US" sz="1600" b="1" dirty="0">
                <a:solidFill>
                  <a:srgbClr val="000000"/>
                </a:solidFill>
                <a:ea typeface="Calibri" charset="0"/>
                <a:cs typeface="Times New Roman" charset="0"/>
              </a:rPr>
              <a:t>Knowledge</a:t>
            </a:r>
          </a:p>
          <a:p>
            <a:pPr algn="ctr"/>
            <a:r>
              <a:rPr lang="en-US" sz="1200" i="1" dirty="0">
                <a:solidFill>
                  <a:srgbClr val="FF0000"/>
                </a:solidFill>
                <a:ea typeface="Calibri" charset="0"/>
                <a:cs typeface="Times New Roman" charset="0"/>
              </a:rPr>
              <a:t>(find)</a:t>
            </a:r>
            <a:endParaRPr lang="en-US" sz="1100" i="1" dirty="0">
              <a:solidFill>
                <a:srgbClr val="FF0000"/>
              </a:solidFill>
              <a:ea typeface="Calibri" charset="0"/>
              <a:cs typeface="Times New Roman" charset="0"/>
            </a:endParaRPr>
          </a:p>
        </p:txBody>
      </p:sp>
      <p:sp>
        <p:nvSpPr>
          <p:cNvPr id="9" name="Rounded Rectangle 8"/>
          <p:cNvSpPr/>
          <p:nvPr/>
        </p:nvSpPr>
        <p:spPr>
          <a:xfrm>
            <a:off x="7204562" y="2343365"/>
            <a:ext cx="2453904" cy="1220334"/>
          </a:xfrm>
          <a:prstGeom prst="roundRect">
            <a:avLst/>
          </a:prstGeom>
          <a:solidFill>
            <a:schemeClr val="accent2">
              <a:lumMod val="60000"/>
              <a:lumOff val="40000"/>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algn="ctr"/>
            <a:r>
              <a:rPr lang="en-US" dirty="0">
                <a:solidFill>
                  <a:srgbClr val="000000"/>
                </a:solidFill>
                <a:ea typeface="Calibri" charset="0"/>
                <a:cs typeface="Times New Roman" charset="0"/>
              </a:rPr>
              <a:t>Wickedness and Evil</a:t>
            </a:r>
            <a:endParaRPr lang="en-US" dirty="0">
              <a:ea typeface="Calibri" charset="0"/>
              <a:cs typeface="Times New Roman" charset="0"/>
            </a:endParaRPr>
          </a:p>
          <a:p>
            <a:pPr algn="ctr"/>
            <a:r>
              <a:rPr lang="en-US" dirty="0">
                <a:solidFill>
                  <a:srgbClr val="000000"/>
                </a:solidFill>
                <a:ea typeface="Calibri" charset="0"/>
                <a:cs typeface="Times New Roman" charset="0"/>
              </a:rPr>
              <a:t>Inappropriate Relationships</a:t>
            </a:r>
          </a:p>
          <a:p>
            <a:pPr algn="ctr"/>
            <a:r>
              <a:rPr lang="en-US" sz="1400" i="1" dirty="0">
                <a:solidFill>
                  <a:srgbClr val="000000"/>
                </a:solidFill>
                <a:ea typeface="Calibri" charset="0"/>
                <a:cs typeface="Times New Roman" charset="0"/>
              </a:rPr>
              <a:t>Proverbs 2:12-19</a:t>
            </a:r>
            <a:endParaRPr lang="en-US" sz="1400" i="1" dirty="0">
              <a:ea typeface="Calibri" charset="0"/>
              <a:cs typeface="Times New Roman" charset="0"/>
            </a:endParaRPr>
          </a:p>
        </p:txBody>
      </p:sp>
      <p:sp>
        <p:nvSpPr>
          <p:cNvPr id="43" name="Rounded Rectangle 42"/>
          <p:cNvSpPr/>
          <p:nvPr/>
        </p:nvSpPr>
        <p:spPr>
          <a:xfrm>
            <a:off x="4534592" y="2476181"/>
            <a:ext cx="2151540" cy="9704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lvl="0" algn="ctr"/>
            <a:r>
              <a:rPr lang="en-US" sz="2000" b="1" dirty="0">
                <a:solidFill>
                  <a:srgbClr val="000000"/>
                </a:solidFill>
                <a:ea typeface="Calibri" charset="0"/>
                <a:cs typeface="Times New Roman" charset="0"/>
              </a:rPr>
              <a:t>Discretion</a:t>
            </a:r>
          </a:p>
          <a:p>
            <a:pPr lvl="0" algn="ctr"/>
            <a:r>
              <a:rPr lang="en-US" i="1" dirty="0">
                <a:solidFill>
                  <a:srgbClr val="FF0000"/>
                </a:solidFill>
                <a:ea typeface="Calibri" charset="0"/>
                <a:cs typeface="Times New Roman" charset="0"/>
              </a:rPr>
              <a:t>(use)</a:t>
            </a:r>
          </a:p>
          <a:p>
            <a:pPr lvl="0" algn="ctr"/>
            <a:r>
              <a:rPr lang="en-US" sz="1400" i="1" dirty="0">
                <a:solidFill>
                  <a:schemeClr val="tx1"/>
                </a:solidFill>
                <a:ea typeface="Calibri" charset="0"/>
                <a:cs typeface="Times New Roman" charset="0"/>
              </a:rPr>
              <a:t>Proverbs 2:10-13</a:t>
            </a:r>
          </a:p>
        </p:txBody>
      </p:sp>
      <p:sp>
        <p:nvSpPr>
          <p:cNvPr id="52" name="Text Box 10"/>
          <p:cNvSpPr txBox="1"/>
          <p:nvPr/>
        </p:nvSpPr>
        <p:spPr>
          <a:xfrm>
            <a:off x="4291280" y="1033295"/>
            <a:ext cx="2688139" cy="528377"/>
          </a:xfrm>
          <a:prstGeom prst="rect">
            <a:avLst/>
          </a:prstGeom>
          <a:solidFill>
            <a:schemeClr val="accent1">
              <a:lumMod val="40000"/>
              <a:lumOff val="60000"/>
              <a:alpha val="5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defPPr>
              <a:defRPr lang="en-US"/>
            </a:defPPr>
            <a:lvl1pPr lvl="0" algn="ctr">
              <a:defRPr sz="1400" b="1">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t>Equips us to use</a:t>
            </a:r>
            <a:r>
              <a:rPr lang="is-IS" sz="2000" dirty="0"/>
              <a:t>…</a:t>
            </a:r>
            <a:endParaRPr lang="en-US" sz="2000" dirty="0"/>
          </a:p>
        </p:txBody>
      </p:sp>
      <p:sp>
        <p:nvSpPr>
          <p:cNvPr id="64" name="Text Box 9"/>
          <p:cNvSpPr txBox="1"/>
          <p:nvPr/>
        </p:nvSpPr>
        <p:spPr>
          <a:xfrm>
            <a:off x="755827" y="117905"/>
            <a:ext cx="10405240" cy="77999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algn="ctr"/>
            <a:r>
              <a:rPr lang="en-US" sz="2400" b="1" i="1" dirty="0">
                <a:solidFill>
                  <a:schemeClr val="accent6">
                    <a:lumMod val="75000"/>
                  </a:schemeClr>
                </a:solidFill>
                <a:ea typeface="Calibri" charset="0"/>
                <a:cs typeface="Times New Roman" charset="0"/>
              </a:rPr>
              <a:t>Wisdom</a:t>
            </a:r>
            <a:r>
              <a:rPr lang="en-US" sz="2400" dirty="0">
                <a:solidFill>
                  <a:schemeClr val="accent6">
                    <a:lumMod val="75000"/>
                  </a:schemeClr>
                </a:solidFill>
                <a:ea typeface="Calibri" charset="0"/>
                <a:cs typeface="Times New Roman" charset="0"/>
              </a:rPr>
              <a:t> - </a:t>
            </a:r>
            <a:r>
              <a:rPr lang="en-US" sz="2400" b="1" i="1" dirty="0">
                <a:solidFill>
                  <a:schemeClr val="accent6">
                    <a:lumMod val="75000"/>
                  </a:schemeClr>
                </a:solidFill>
                <a:ea typeface="Calibri" charset="0"/>
                <a:cs typeface="Times New Roman" charset="0"/>
              </a:rPr>
              <a:t>Knowledge </a:t>
            </a:r>
            <a:r>
              <a:rPr lang="en-US" sz="2400" dirty="0">
                <a:solidFill>
                  <a:schemeClr val="accent6">
                    <a:lumMod val="75000"/>
                  </a:schemeClr>
                </a:solidFill>
                <a:ea typeface="Calibri" charset="0"/>
                <a:cs typeface="Times New Roman" charset="0"/>
              </a:rPr>
              <a:t>- </a:t>
            </a:r>
            <a:r>
              <a:rPr lang="en-US" sz="2400" b="1" i="1" dirty="0">
                <a:solidFill>
                  <a:schemeClr val="accent6">
                    <a:lumMod val="75000"/>
                  </a:schemeClr>
                </a:solidFill>
                <a:ea typeface="Calibri" charset="0"/>
                <a:cs typeface="Times New Roman" charset="0"/>
              </a:rPr>
              <a:t>Understanding</a:t>
            </a:r>
            <a:r>
              <a:rPr lang="en-US" sz="2400" dirty="0">
                <a:solidFill>
                  <a:schemeClr val="accent6">
                    <a:lumMod val="75000"/>
                  </a:schemeClr>
                </a:solidFill>
                <a:ea typeface="Calibri" charset="0"/>
                <a:cs typeface="Times New Roman" charset="0"/>
              </a:rPr>
              <a:t> – </a:t>
            </a:r>
            <a:r>
              <a:rPr lang="en-US" sz="2400" b="1" i="1" dirty="0">
                <a:solidFill>
                  <a:schemeClr val="accent6">
                    <a:lumMod val="75000"/>
                  </a:schemeClr>
                </a:solidFill>
                <a:ea typeface="Calibri" charset="0"/>
                <a:cs typeface="Times New Roman" charset="0"/>
              </a:rPr>
              <a:t>Discretion</a:t>
            </a:r>
          </a:p>
          <a:p>
            <a:pPr algn="ctr"/>
            <a:r>
              <a:rPr lang="en-US" i="1" dirty="0">
                <a:ea typeface="Calibri" charset="0"/>
                <a:cs typeface="Times New Roman" charset="0"/>
              </a:rPr>
              <a:t>Proverbs Chapters 2</a:t>
            </a:r>
          </a:p>
          <a:p>
            <a:pPr algn="ctr"/>
            <a:endParaRPr lang="en-US" sz="2400" b="1" i="1" dirty="0">
              <a:ea typeface="Calibri" charset="0"/>
              <a:cs typeface="Times New Roman" charset="0"/>
            </a:endParaRPr>
          </a:p>
        </p:txBody>
      </p:sp>
      <p:sp>
        <p:nvSpPr>
          <p:cNvPr id="4" name="Rounded Rectangle 3"/>
          <p:cNvSpPr/>
          <p:nvPr/>
        </p:nvSpPr>
        <p:spPr>
          <a:xfrm>
            <a:off x="249681" y="4596404"/>
            <a:ext cx="3601883" cy="1467658"/>
          </a:xfrm>
          <a:prstGeom prst="roundRect">
            <a:avLst/>
          </a:prstGeom>
          <a:solidFill>
            <a:srgbClr val="7030A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algn="ctr"/>
            <a:r>
              <a:rPr lang="en-US" sz="1600" b="1" dirty="0">
                <a:solidFill>
                  <a:schemeClr val="tx1"/>
                </a:solidFill>
                <a:ea typeface="Calibri" charset="0"/>
                <a:cs typeface="Times New Roman" charset="0"/>
              </a:rPr>
              <a:t>Choosing the Fear of the Lord and</a:t>
            </a:r>
          </a:p>
          <a:p>
            <a:pPr algn="ctr"/>
            <a:r>
              <a:rPr lang="en-US" sz="1600" b="1" dirty="0">
                <a:solidFill>
                  <a:schemeClr val="tx1"/>
                </a:solidFill>
                <a:ea typeface="Calibri" charset="0"/>
                <a:cs typeface="Times New Roman" charset="0"/>
              </a:rPr>
              <a:t>Knowledge of God by Reading, Studying and Meditating on His Word</a:t>
            </a:r>
          </a:p>
          <a:p>
            <a:pPr algn="ctr"/>
            <a:r>
              <a:rPr lang="en-US" sz="1400" i="1" dirty="0">
                <a:solidFill>
                  <a:schemeClr val="tx1"/>
                </a:solidFill>
                <a:ea typeface="Calibri" charset="0"/>
                <a:cs typeface="Times New Roman" charset="0"/>
              </a:rPr>
              <a:t>Proverbs 2:5</a:t>
            </a:r>
          </a:p>
        </p:txBody>
      </p:sp>
      <p:sp>
        <p:nvSpPr>
          <p:cNvPr id="20" name="Rounded Rectangle 19">
            <a:extLst>
              <a:ext uri="{FF2B5EF4-FFF2-40B4-BE49-F238E27FC236}">
                <a16:creationId xmlns:a16="http://schemas.microsoft.com/office/drawing/2014/main" id="{46D4B35F-3A16-2941-B875-A00D19BB4F1F}"/>
              </a:ext>
            </a:extLst>
          </p:cNvPr>
          <p:cNvSpPr/>
          <p:nvPr/>
        </p:nvSpPr>
        <p:spPr>
          <a:xfrm>
            <a:off x="4371035" y="5040231"/>
            <a:ext cx="2528627" cy="580004"/>
          </a:xfrm>
          <a:prstGeom prst="roundRect">
            <a:avLst/>
          </a:prstGeom>
          <a:solidFill>
            <a:srgbClr val="7030A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algn="ctr"/>
            <a:r>
              <a:rPr lang="en-US" sz="1600" b="1" dirty="0">
                <a:solidFill>
                  <a:schemeClr val="tx1"/>
                </a:solidFill>
                <a:ea typeface="Calibri" charset="0"/>
                <a:cs typeface="Times New Roman" charset="0"/>
              </a:rPr>
              <a:t>Spiritual Maturity</a:t>
            </a:r>
          </a:p>
          <a:p>
            <a:pPr algn="ctr"/>
            <a:r>
              <a:rPr lang="en-US" sz="1400" i="1" dirty="0">
                <a:solidFill>
                  <a:schemeClr val="tx1"/>
                </a:solidFill>
                <a:ea typeface="Calibri" charset="0"/>
                <a:cs typeface="Times New Roman" charset="0"/>
              </a:rPr>
              <a:t>Hebrews 5:14</a:t>
            </a:r>
          </a:p>
        </p:txBody>
      </p:sp>
      <p:sp>
        <p:nvSpPr>
          <p:cNvPr id="21" name="Rounded Rectangle 20">
            <a:extLst>
              <a:ext uri="{FF2B5EF4-FFF2-40B4-BE49-F238E27FC236}">
                <a16:creationId xmlns:a16="http://schemas.microsoft.com/office/drawing/2014/main" id="{AD9C1B6F-67AD-C747-9663-1B6179FED76A}"/>
              </a:ext>
            </a:extLst>
          </p:cNvPr>
          <p:cNvSpPr/>
          <p:nvPr/>
        </p:nvSpPr>
        <p:spPr>
          <a:xfrm>
            <a:off x="9908434" y="5009167"/>
            <a:ext cx="2016580" cy="580004"/>
          </a:xfrm>
          <a:prstGeom prst="roundRect">
            <a:avLst/>
          </a:prstGeom>
          <a:solidFill>
            <a:srgbClr val="7030A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algn="ctr"/>
            <a:r>
              <a:rPr lang="en-US" sz="1600" b="1" dirty="0">
                <a:solidFill>
                  <a:schemeClr val="tx1"/>
                </a:solidFill>
                <a:ea typeface="Calibri" charset="0"/>
                <a:cs typeface="Times New Roman" charset="0"/>
              </a:rPr>
              <a:t>New Creations</a:t>
            </a:r>
          </a:p>
          <a:p>
            <a:pPr algn="ctr"/>
            <a:r>
              <a:rPr lang="en-US" sz="1400" i="1" dirty="0">
                <a:solidFill>
                  <a:schemeClr val="tx1"/>
                </a:solidFill>
                <a:ea typeface="Calibri" charset="0"/>
                <a:cs typeface="Times New Roman" charset="0"/>
              </a:rPr>
              <a:t>2 Corinthians 5:17</a:t>
            </a:r>
          </a:p>
        </p:txBody>
      </p:sp>
    </p:spTree>
    <p:custDataLst>
      <p:tags r:id="rId1"/>
    </p:custDataLst>
    <p:extLst>
      <p:ext uri="{BB962C8B-B14F-4D97-AF65-F5344CB8AC3E}">
        <p14:creationId xmlns:p14="http://schemas.microsoft.com/office/powerpoint/2010/main" val="2025875048"/>
      </p:ext>
    </p:extLst>
  </p:cSld>
  <p:clrMapOvr>
    <a:masterClrMapping/>
  </p:clrMapOvr>
  <mc:AlternateContent xmlns:mc="http://schemas.openxmlformats.org/markup-compatibility/2006" xmlns:p14="http://schemas.microsoft.com/office/powerpoint/2010/main">
    <mc:Choice Requires="p14">
      <p:transition spd="slow" p14:dur="2000" advTm="590391"/>
    </mc:Choice>
    <mc:Fallback xmlns="">
      <p:transition spd="slow" advTm="5903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animEffect transition="in" filter="wipe(down)">
                                      <p:cBhvr>
                                        <p:cTn id="9" dur="1000"/>
                                        <p:tgtEl>
                                          <p:spTgt spid="40"/>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1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22"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outVertical)">
                                      <p:cBhvr>
                                        <p:cTn id="29" dur="50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outVertical)">
                                      <p:cBhvr>
                                        <p:cTn id="39" dur="500"/>
                                        <p:tgtEl>
                                          <p:spTgt spid="9"/>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up)">
                                      <p:cBhvr>
                                        <p:cTn id="46" dur="500"/>
                                        <p:tgtEl>
                                          <p:spTgt spid="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39" grpId="0" animBg="1"/>
      <p:bldP spid="40" grpId="0" animBg="1"/>
      <p:bldP spid="41" grpId="0" animBg="1"/>
      <p:bldP spid="9" grpId="0" animBg="1"/>
      <p:bldP spid="43" grpId="0" animBg="1"/>
      <p:bldP spid="52" grpId="0" animBg="1"/>
      <p:bldP spid="4"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9"/>
          <p:cNvSpPr txBox="1"/>
          <p:nvPr/>
        </p:nvSpPr>
        <p:spPr>
          <a:xfrm>
            <a:off x="1562390" y="4860680"/>
            <a:ext cx="9070820" cy="593672"/>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algn="just"/>
            <a:r>
              <a:rPr lang="en-US" sz="1600" b="1" dirty="0">
                <a:ea typeface="Calibri" charset="0"/>
                <a:cs typeface="Times New Roman" charset="0"/>
              </a:rPr>
              <a:t>Proverbs: </a:t>
            </a:r>
            <a:r>
              <a:rPr lang="en-US" sz="1600" dirty="0">
                <a:ea typeface="Calibri" charset="0"/>
                <a:cs typeface="Times New Roman" charset="0"/>
              </a:rPr>
              <a:t>1:2, 1:7-8, 2:2-16, 3;1, 3:19-21, 4:1-11, 5:1, 7:4, 8:1-12, 9:1-12, 10:13, 10:31, 11:2, 13:10, 14:6, 14:33, 15:33, 16:16, 17:16, 18:4, 19:8, 19:11, 21:11, 21:30, 23:23, 24:3, 24:7, 24:14, 28:26 </a:t>
            </a:r>
          </a:p>
        </p:txBody>
      </p:sp>
      <p:sp>
        <p:nvSpPr>
          <p:cNvPr id="56" name="Text Box 11"/>
          <p:cNvSpPr txBox="1"/>
          <p:nvPr/>
        </p:nvSpPr>
        <p:spPr>
          <a:xfrm>
            <a:off x="5261038" y="4357764"/>
            <a:ext cx="1669923" cy="42370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algn="ctr"/>
            <a:r>
              <a:rPr lang="en-US" sz="2400" b="1" dirty="0">
                <a:solidFill>
                  <a:srgbClr val="C00000"/>
                </a:solidFill>
                <a:ea typeface="Calibri" charset="0"/>
                <a:cs typeface="Times New Roman" charset="0"/>
              </a:rPr>
              <a:t>Wisdom</a:t>
            </a:r>
          </a:p>
        </p:txBody>
      </p:sp>
      <p:sp>
        <p:nvSpPr>
          <p:cNvPr id="57" name="Text Box 9"/>
          <p:cNvSpPr txBox="1"/>
          <p:nvPr/>
        </p:nvSpPr>
        <p:spPr>
          <a:xfrm>
            <a:off x="2070394" y="3557681"/>
            <a:ext cx="8054813" cy="593672"/>
          </a:xfrm>
          <a:prstGeom prst="rect">
            <a:avLst/>
          </a:prstGeom>
          <a:solidFill>
            <a:schemeClr val="accent4">
              <a:lumMod val="40000"/>
              <a:lumOff val="60000"/>
            </a:schemeClr>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algn="just"/>
            <a:r>
              <a:rPr lang="en-US" sz="1600" b="1" dirty="0">
                <a:ea typeface="Calibri" charset="0"/>
                <a:cs typeface="Times New Roman" charset="0"/>
              </a:rPr>
              <a:t>Proverbs: </a:t>
            </a:r>
            <a:r>
              <a:rPr lang="en-US" sz="1600" dirty="0">
                <a:ea typeface="Calibri" charset="0"/>
                <a:cs typeface="Times New Roman" charset="0"/>
              </a:rPr>
              <a:t>1:4-7 2:5- 3:20, 5:2, 8:9-12, 9:10, 11:9, 12:1, 12:23, 13:16, 14:7, 14:18, 15:2, 15:7, 15:14, 17:27, 18:15, 19:2, 19:25, 19:27, 20:15, 21:11, 22:20, 23:12, 24:4-5, 28:2, 30:3</a:t>
            </a:r>
          </a:p>
        </p:txBody>
      </p:sp>
      <p:sp>
        <p:nvSpPr>
          <p:cNvPr id="58" name="Text Box 11"/>
          <p:cNvSpPr txBox="1"/>
          <p:nvPr/>
        </p:nvSpPr>
        <p:spPr>
          <a:xfrm>
            <a:off x="5059694" y="3108378"/>
            <a:ext cx="2072610" cy="51945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defPPr>
              <a:defRPr lang="en-US"/>
            </a:defPPr>
            <a:lvl1pPr algn="ctr">
              <a:defRPr sz="1400" b="1">
                <a:solidFill>
                  <a:schemeClr val="accent5">
                    <a:lumMod val="50000"/>
                  </a:schemeClr>
                </a:solidFill>
                <a:ea typeface="Calibri" charset="0"/>
                <a:cs typeface="Times New Roman" charset="0"/>
              </a:defRPr>
            </a:lvl1pPr>
          </a:lstStyle>
          <a:p>
            <a:r>
              <a:rPr lang="en-US" sz="2400" dirty="0">
                <a:solidFill>
                  <a:srgbClr val="C00000"/>
                </a:solidFill>
              </a:rPr>
              <a:t>Knowledge</a:t>
            </a:r>
          </a:p>
        </p:txBody>
      </p:sp>
      <p:sp>
        <p:nvSpPr>
          <p:cNvPr id="59" name="Text Box 9"/>
          <p:cNvSpPr txBox="1"/>
          <p:nvPr/>
        </p:nvSpPr>
        <p:spPr>
          <a:xfrm>
            <a:off x="3883580" y="2397538"/>
            <a:ext cx="4428440" cy="430215"/>
          </a:xfrm>
          <a:prstGeom prst="rect">
            <a:avLst/>
          </a:prstGeom>
          <a:solidFill>
            <a:schemeClr val="accent4">
              <a:lumMod val="60000"/>
              <a:lumOff val="40000"/>
            </a:schemeClr>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algn="just"/>
            <a:r>
              <a:rPr lang="en-US" sz="1600" b="1" dirty="0">
                <a:ea typeface="Calibri" charset="0"/>
                <a:cs typeface="Times New Roman" charset="0"/>
              </a:rPr>
              <a:t>Proverbs: </a:t>
            </a:r>
            <a:r>
              <a:rPr lang="en-US" sz="1600" dirty="0">
                <a:ea typeface="Calibri" charset="0"/>
                <a:cs typeface="Times New Roman" charset="0"/>
              </a:rPr>
              <a:t>3:13, 4:15, 4:7, 15:32, 16:16, 19:8</a:t>
            </a:r>
          </a:p>
        </p:txBody>
      </p:sp>
      <p:sp>
        <p:nvSpPr>
          <p:cNvPr id="60" name="Text Box 11"/>
          <p:cNvSpPr txBox="1"/>
          <p:nvPr/>
        </p:nvSpPr>
        <p:spPr>
          <a:xfrm>
            <a:off x="4911361" y="1875956"/>
            <a:ext cx="2369277" cy="43021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defPPr>
              <a:defRPr lang="en-US"/>
            </a:defPPr>
            <a:lvl1pPr algn="ctr">
              <a:defRPr sz="1400" b="1">
                <a:solidFill>
                  <a:schemeClr val="accent5">
                    <a:lumMod val="50000"/>
                  </a:schemeClr>
                </a:solidFill>
                <a:ea typeface="Calibri" charset="0"/>
                <a:cs typeface="Times New Roman" charset="0"/>
              </a:defRPr>
            </a:lvl1pPr>
          </a:lstStyle>
          <a:p>
            <a:r>
              <a:rPr lang="en-US" sz="2400" dirty="0">
                <a:solidFill>
                  <a:srgbClr val="C00000"/>
                </a:solidFill>
              </a:rPr>
              <a:t>Understanding</a:t>
            </a:r>
          </a:p>
        </p:txBody>
      </p:sp>
      <p:sp>
        <p:nvSpPr>
          <p:cNvPr id="61" name="Text Box 9"/>
          <p:cNvSpPr txBox="1"/>
          <p:nvPr/>
        </p:nvSpPr>
        <p:spPr>
          <a:xfrm>
            <a:off x="4085770" y="1361549"/>
            <a:ext cx="4024060" cy="375779"/>
          </a:xfrm>
          <a:prstGeom prst="rect">
            <a:avLst/>
          </a:prstGeom>
          <a:solidFill>
            <a:schemeClr val="accent4">
              <a:lumMod val="40000"/>
              <a:lumOff val="60000"/>
            </a:schemeClr>
          </a:solidFill>
          <a:ln>
            <a:solidFill>
              <a:schemeClr val="accent4">
                <a:lumMod val="40000"/>
                <a:lumOff val="60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algn="just"/>
            <a:r>
              <a:rPr lang="en-US" sz="1600" b="1" dirty="0">
                <a:ea typeface="Calibri" charset="0"/>
                <a:cs typeface="Times New Roman" charset="0"/>
              </a:rPr>
              <a:t>Proverbs: </a:t>
            </a:r>
            <a:r>
              <a:rPr lang="en-US" sz="1600" dirty="0">
                <a:ea typeface="Calibri" charset="0"/>
                <a:cs typeface="Times New Roman" charset="0"/>
              </a:rPr>
              <a:t>1:4, 2:11, 3:21, 5:2, 8:12, 11:22</a:t>
            </a:r>
          </a:p>
        </p:txBody>
      </p:sp>
      <p:sp>
        <p:nvSpPr>
          <p:cNvPr id="62" name="Text Box 11"/>
          <p:cNvSpPr txBox="1"/>
          <p:nvPr/>
        </p:nvSpPr>
        <p:spPr>
          <a:xfrm>
            <a:off x="5261038" y="897897"/>
            <a:ext cx="1669923" cy="3731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defPPr>
              <a:defRPr lang="en-US"/>
            </a:defPPr>
            <a:lvl1pPr algn="ctr">
              <a:defRPr sz="1400" b="1">
                <a:solidFill>
                  <a:schemeClr val="accent5">
                    <a:lumMod val="50000"/>
                  </a:schemeClr>
                </a:solidFill>
                <a:ea typeface="Calibri" charset="0"/>
                <a:cs typeface="Times New Roman" charset="0"/>
              </a:defRPr>
            </a:lvl1pPr>
          </a:lstStyle>
          <a:p>
            <a:r>
              <a:rPr lang="en-US" sz="2400" dirty="0">
                <a:solidFill>
                  <a:srgbClr val="C00000"/>
                </a:solidFill>
              </a:rPr>
              <a:t>Discretion</a:t>
            </a:r>
          </a:p>
        </p:txBody>
      </p:sp>
      <p:sp>
        <p:nvSpPr>
          <p:cNvPr id="7" name="Rounded Rectangle 6">
            <a:extLst>
              <a:ext uri="{FF2B5EF4-FFF2-40B4-BE49-F238E27FC236}">
                <a16:creationId xmlns:a16="http://schemas.microsoft.com/office/drawing/2014/main" id="{11C71B4D-D43C-6644-A485-591062D5BB94}"/>
              </a:ext>
            </a:extLst>
          </p:cNvPr>
          <p:cNvSpPr/>
          <p:nvPr/>
        </p:nvSpPr>
        <p:spPr>
          <a:xfrm>
            <a:off x="1423037" y="5990784"/>
            <a:ext cx="9070820" cy="593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Wisdom and Knowledge – God provides when we seek it.</a:t>
            </a:r>
          </a:p>
          <a:p>
            <a:pPr algn="ctr"/>
            <a:r>
              <a:rPr lang="en-US" sz="2000" dirty="0"/>
              <a:t>Understanding and Discretion – Our responsibility to obtain and use.</a:t>
            </a:r>
          </a:p>
        </p:txBody>
      </p:sp>
      <p:sp>
        <p:nvSpPr>
          <p:cNvPr id="16" name="Text Box 9">
            <a:extLst>
              <a:ext uri="{FF2B5EF4-FFF2-40B4-BE49-F238E27FC236}">
                <a16:creationId xmlns:a16="http://schemas.microsoft.com/office/drawing/2014/main" id="{E5F29707-32B1-0D46-B7F6-4611C8E31784}"/>
              </a:ext>
            </a:extLst>
          </p:cNvPr>
          <p:cNvSpPr txBox="1"/>
          <p:nvPr/>
        </p:nvSpPr>
        <p:spPr>
          <a:xfrm>
            <a:off x="755827" y="117905"/>
            <a:ext cx="10405240" cy="77999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algn="ctr"/>
            <a:r>
              <a:rPr lang="en-US" sz="2400" b="1" i="1" dirty="0">
                <a:solidFill>
                  <a:schemeClr val="accent6">
                    <a:lumMod val="75000"/>
                  </a:schemeClr>
                </a:solidFill>
                <a:ea typeface="Calibri" charset="0"/>
                <a:cs typeface="Times New Roman" charset="0"/>
              </a:rPr>
              <a:t>Wisdom</a:t>
            </a:r>
            <a:r>
              <a:rPr lang="en-US" sz="2400" dirty="0">
                <a:solidFill>
                  <a:schemeClr val="accent6">
                    <a:lumMod val="75000"/>
                  </a:schemeClr>
                </a:solidFill>
                <a:ea typeface="Calibri" charset="0"/>
                <a:cs typeface="Times New Roman" charset="0"/>
              </a:rPr>
              <a:t> - </a:t>
            </a:r>
            <a:r>
              <a:rPr lang="en-US" sz="2400" b="1" i="1" dirty="0">
                <a:solidFill>
                  <a:schemeClr val="accent6">
                    <a:lumMod val="75000"/>
                  </a:schemeClr>
                </a:solidFill>
                <a:ea typeface="Calibri" charset="0"/>
                <a:cs typeface="Times New Roman" charset="0"/>
              </a:rPr>
              <a:t>Knowledge </a:t>
            </a:r>
            <a:r>
              <a:rPr lang="en-US" sz="2400" dirty="0">
                <a:solidFill>
                  <a:schemeClr val="accent6">
                    <a:lumMod val="75000"/>
                  </a:schemeClr>
                </a:solidFill>
                <a:ea typeface="Calibri" charset="0"/>
                <a:cs typeface="Times New Roman" charset="0"/>
              </a:rPr>
              <a:t>- </a:t>
            </a:r>
            <a:r>
              <a:rPr lang="en-US" sz="2400" b="1" i="1" dirty="0">
                <a:solidFill>
                  <a:schemeClr val="accent6">
                    <a:lumMod val="75000"/>
                  </a:schemeClr>
                </a:solidFill>
                <a:ea typeface="Calibri" charset="0"/>
                <a:cs typeface="Times New Roman" charset="0"/>
              </a:rPr>
              <a:t>Understanding</a:t>
            </a:r>
            <a:r>
              <a:rPr lang="en-US" sz="2400" dirty="0">
                <a:solidFill>
                  <a:schemeClr val="accent6">
                    <a:lumMod val="75000"/>
                  </a:schemeClr>
                </a:solidFill>
                <a:ea typeface="Calibri" charset="0"/>
                <a:cs typeface="Times New Roman" charset="0"/>
              </a:rPr>
              <a:t> – </a:t>
            </a:r>
            <a:r>
              <a:rPr lang="en-US" sz="2400" b="1" i="1" dirty="0">
                <a:solidFill>
                  <a:schemeClr val="accent6">
                    <a:lumMod val="75000"/>
                  </a:schemeClr>
                </a:solidFill>
                <a:ea typeface="Calibri" charset="0"/>
                <a:cs typeface="Times New Roman" charset="0"/>
              </a:rPr>
              <a:t>Discretion</a:t>
            </a:r>
          </a:p>
          <a:p>
            <a:pPr algn="ctr"/>
            <a:r>
              <a:rPr lang="en-US" i="1" dirty="0">
                <a:ea typeface="Calibri" charset="0"/>
                <a:cs typeface="Times New Roman" charset="0"/>
              </a:rPr>
              <a:t>Proverbs References</a:t>
            </a:r>
          </a:p>
          <a:p>
            <a:pPr algn="ctr"/>
            <a:endParaRPr lang="en-US" sz="2400" b="1" i="1" dirty="0">
              <a:ea typeface="Calibri" charset="0"/>
              <a:cs typeface="Times New Roman" charset="0"/>
            </a:endParaRPr>
          </a:p>
        </p:txBody>
      </p:sp>
    </p:spTree>
    <p:custDataLst>
      <p:tags r:id="rId1"/>
    </p:custDataLst>
    <p:extLst>
      <p:ext uri="{BB962C8B-B14F-4D97-AF65-F5344CB8AC3E}">
        <p14:creationId xmlns:p14="http://schemas.microsoft.com/office/powerpoint/2010/main" val="2138922489"/>
      </p:ext>
    </p:extLst>
  </p:cSld>
  <p:clrMapOvr>
    <a:masterClrMapping/>
  </p:clrMapOvr>
  <mc:AlternateContent xmlns:mc="http://schemas.openxmlformats.org/markup-compatibility/2006" xmlns:p14="http://schemas.microsoft.com/office/powerpoint/2010/main">
    <mc:Choice Requires="p14">
      <p:transition spd="slow" p14:dur="2000" advTm="590391"/>
    </mc:Choice>
    <mc:Fallback xmlns="">
      <p:transition spd="slow" advTm="5903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3" name="Google Shape;173;p1"/>
          <p:cNvSpPr/>
          <p:nvPr/>
        </p:nvSpPr>
        <p:spPr>
          <a:xfrm>
            <a:off x="1524000" y="857250"/>
            <a:ext cx="9144000" cy="5143500"/>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pic>
        <p:nvPicPr>
          <p:cNvPr id="174" name="Google Shape;174;p1" descr="A close up of a flower&#10;&#10;Description automatically generated"/>
          <p:cNvPicPr preferRelativeResize="0">
            <a:picLocks noGrp="1"/>
          </p:cNvPicPr>
          <p:nvPr>
            <p:ph type="body" idx="4294967295"/>
          </p:nvPr>
        </p:nvPicPr>
        <p:blipFill rotWithShape="1">
          <a:blip r:embed="rId3">
            <a:alphaModFix/>
          </a:blip>
          <a:srcRect t="9091" r="13818"/>
          <a:stretch/>
        </p:blipFill>
        <p:spPr>
          <a:xfrm>
            <a:off x="4167448" y="941337"/>
            <a:ext cx="6500551" cy="5142835"/>
          </a:xfrm>
          <a:prstGeom prst="rect">
            <a:avLst/>
          </a:prstGeom>
          <a:noFill/>
          <a:ln>
            <a:noFill/>
          </a:ln>
        </p:spPr>
      </p:pic>
      <p:sp>
        <p:nvSpPr>
          <p:cNvPr id="175" name="Google Shape;175;p1"/>
          <p:cNvSpPr/>
          <p:nvPr/>
        </p:nvSpPr>
        <p:spPr>
          <a:xfrm>
            <a:off x="1524003" y="857250"/>
            <a:ext cx="7004405" cy="51435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6" name="Google Shape;176;p1"/>
          <p:cNvSpPr txBox="1"/>
          <p:nvPr/>
        </p:nvSpPr>
        <p:spPr>
          <a:xfrm>
            <a:off x="1613592" y="1527341"/>
            <a:ext cx="3705505" cy="2192495"/>
          </a:xfrm>
          <a:prstGeom prst="rect">
            <a:avLst/>
          </a:prstGeom>
          <a:noFill/>
          <a:ln>
            <a:noFill/>
          </a:ln>
        </p:spPr>
        <p:txBody>
          <a:bodyPr spcFirstLastPara="1" wrap="square" lIns="68575" tIns="34275" rIns="68575" bIns="34275" anchor="ctr" anchorCtr="0">
            <a:normAutofit/>
          </a:bodyPr>
          <a:lstStyle/>
          <a:p>
            <a:pPr algn="ctr">
              <a:lnSpc>
                <a:spcPct val="90000"/>
              </a:lnSpc>
              <a:buClr>
                <a:srgbClr val="FFFFFF"/>
              </a:buClr>
              <a:buSzPts val="5400"/>
            </a:pPr>
            <a:r>
              <a:rPr lang="en-US" sz="5400" b="1" kern="0">
                <a:solidFill>
                  <a:srgbClr val="FFFFFF"/>
                </a:solidFill>
                <a:latin typeface="Calibri"/>
                <a:ea typeface="Calibri"/>
                <a:cs typeface="Calibri"/>
                <a:sym typeface="Calibri"/>
              </a:rPr>
              <a:t>Simplicity of The Word</a:t>
            </a:r>
            <a:endParaRPr sz="1400" kern="0">
              <a:solidFill>
                <a:srgbClr val="000000"/>
              </a:solidFill>
              <a:latin typeface="Arial"/>
              <a:cs typeface="Arial"/>
              <a:sym typeface="Arial"/>
            </a:endParaRPr>
          </a:p>
        </p:txBody>
      </p:sp>
      <p:sp>
        <p:nvSpPr>
          <p:cNvPr id="177" name="Google Shape;177;p1"/>
          <p:cNvSpPr/>
          <p:nvPr/>
        </p:nvSpPr>
        <p:spPr>
          <a:xfrm rot="5400000">
            <a:off x="2093941" y="1117343"/>
            <a:ext cx="109728" cy="528066"/>
          </a:xfrm>
          <a:prstGeom prst="rect">
            <a:avLst/>
          </a:prstGeom>
          <a:solidFill>
            <a:schemeClr val="accent2"/>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8" name="Google Shape;178;p1"/>
          <p:cNvSpPr/>
          <p:nvPr/>
        </p:nvSpPr>
        <p:spPr>
          <a:xfrm>
            <a:off x="1884772" y="4267440"/>
            <a:ext cx="2983230" cy="13716"/>
          </a:xfrm>
          <a:prstGeom prst="rect">
            <a:avLst/>
          </a:prstGeom>
          <a:solidFill>
            <a:schemeClr val="lt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9" name="Google Shape;179;p1"/>
          <p:cNvSpPr txBox="1"/>
          <p:nvPr/>
        </p:nvSpPr>
        <p:spPr>
          <a:xfrm>
            <a:off x="1613591" y="4321407"/>
            <a:ext cx="3352270" cy="679673"/>
          </a:xfrm>
          <a:prstGeom prst="rect">
            <a:avLst/>
          </a:prstGeom>
          <a:noFill/>
          <a:ln>
            <a:noFill/>
          </a:ln>
        </p:spPr>
        <p:txBody>
          <a:bodyPr spcFirstLastPara="1" wrap="square" lIns="91425" tIns="45700" rIns="91425" bIns="45700" anchor="t" anchorCtr="0">
            <a:spAutoFit/>
          </a:bodyPr>
          <a:lstStyle/>
          <a:p>
            <a:pPr algn="ctr">
              <a:buClr>
                <a:srgbClr val="FFFFFF"/>
              </a:buClr>
              <a:buSzPts val="1600"/>
            </a:pPr>
            <a:r>
              <a:rPr lang="en-US" sz="1600" i="1" kern="0">
                <a:solidFill>
                  <a:srgbClr val="FFFFFF"/>
                </a:solidFill>
                <a:latin typeface="Calibri"/>
                <a:ea typeface="Calibri"/>
                <a:cs typeface="Calibri"/>
                <a:sym typeface="Calibri"/>
              </a:rPr>
              <a:t>www.simplicityoftheword.com</a:t>
            </a:r>
            <a:endParaRPr sz="1400" kern="0">
              <a:solidFill>
                <a:srgbClr val="000000"/>
              </a:solidFill>
              <a:latin typeface="Arial"/>
              <a:cs typeface="Arial"/>
              <a:sym typeface="Arial"/>
            </a:endParaRPr>
          </a:p>
          <a:p>
            <a:pPr algn="ctr">
              <a:spcBef>
                <a:spcPts val="450"/>
              </a:spcBef>
              <a:buClr>
                <a:srgbClr val="FFFF00"/>
              </a:buClr>
              <a:buSzPts val="1800"/>
            </a:pPr>
            <a:r>
              <a:rPr lang="en-US" i="1" kern="0">
                <a:solidFill>
                  <a:srgbClr val="FFFF00"/>
                </a:solidFill>
                <a:latin typeface="Calibri"/>
                <a:ea typeface="Calibri"/>
                <a:cs typeface="Calibri"/>
                <a:sym typeface="Calibri"/>
              </a:rPr>
              <a:t>SOTW724@gmail.com</a:t>
            </a:r>
            <a:endParaRPr sz="1400" kern="0">
              <a:solidFill>
                <a:srgbClr val="000000"/>
              </a:solidFill>
              <a:latin typeface="Arial"/>
              <a:cs typeface="Arial"/>
              <a:sym typeface="Arial"/>
            </a:endParaRPr>
          </a:p>
        </p:txBody>
      </p:sp>
      <p:sp>
        <p:nvSpPr>
          <p:cNvPr id="180" name="Google Shape;180;p1"/>
          <p:cNvSpPr txBox="1"/>
          <p:nvPr/>
        </p:nvSpPr>
        <p:spPr>
          <a:xfrm>
            <a:off x="1613591" y="581729"/>
            <a:ext cx="3811112" cy="523220"/>
          </a:xfrm>
          <a:prstGeom prst="rect">
            <a:avLst/>
          </a:prstGeom>
          <a:noFill/>
          <a:ln>
            <a:noFill/>
          </a:ln>
        </p:spPr>
        <p:txBody>
          <a:bodyPr spcFirstLastPara="1" wrap="square" lIns="91425" tIns="45700" rIns="91425" bIns="45700" anchor="t" anchorCtr="0">
            <a:spAutoFit/>
          </a:bodyPr>
          <a:lstStyle/>
          <a:p>
            <a:pPr algn="ctr">
              <a:buClr>
                <a:srgbClr val="FFFF00"/>
              </a:buClr>
              <a:buSzPts val="2800"/>
            </a:pPr>
            <a:r>
              <a:rPr lang="en-US" sz="2800" kern="0">
                <a:solidFill>
                  <a:srgbClr val="FFFF00"/>
                </a:solidFill>
                <a:latin typeface="Calibri"/>
                <a:ea typeface="Calibri"/>
                <a:cs typeface="Calibri"/>
                <a:sym typeface="Calibri"/>
              </a:rPr>
              <a:t>Larry &amp; Aida Watlington</a:t>
            </a:r>
            <a:endParaRPr sz="1400" kern="0">
              <a:solidFill>
                <a:srgbClr val="000000"/>
              </a:solidFill>
              <a:latin typeface="Arial"/>
              <a:cs typeface="Arial"/>
              <a:sym typeface="Arial"/>
            </a:endParaRPr>
          </a:p>
        </p:txBody>
      </p:sp>
      <p:sp>
        <p:nvSpPr>
          <p:cNvPr id="181" name="Google Shape;181;p1"/>
          <p:cNvSpPr txBox="1"/>
          <p:nvPr/>
        </p:nvSpPr>
        <p:spPr>
          <a:xfrm>
            <a:off x="1463331" y="6175271"/>
            <a:ext cx="7922744" cy="400110"/>
          </a:xfrm>
          <a:prstGeom prst="rect">
            <a:avLst/>
          </a:prstGeom>
          <a:noFill/>
          <a:ln>
            <a:noFill/>
          </a:ln>
        </p:spPr>
        <p:txBody>
          <a:bodyPr spcFirstLastPara="1" wrap="square" lIns="91425" tIns="45700" rIns="91425" bIns="45700" anchor="t" anchorCtr="0">
            <a:spAutoFit/>
          </a:bodyPr>
          <a:lstStyle/>
          <a:p>
            <a:pPr algn="ctr">
              <a:buClr>
                <a:srgbClr val="FFFF00"/>
              </a:buClr>
              <a:buSzPts val="2000"/>
            </a:pPr>
            <a:r>
              <a:rPr lang="en-US" sz="2000" i="1" kern="0">
                <a:solidFill>
                  <a:srgbClr val="FFFF00"/>
                </a:solidFill>
                <a:latin typeface="Calibri"/>
                <a:ea typeface="Calibri"/>
                <a:cs typeface="Calibri"/>
                <a:sym typeface="Calibri"/>
              </a:rPr>
              <a:t>He That has an Ear, Let Him Hear, What the Spirit Says to the Churches</a:t>
            </a:r>
            <a:endParaRPr sz="1400" kern="0">
              <a:solidFill>
                <a:srgbClr val="000000"/>
              </a:solidFill>
              <a:latin typeface="Arial"/>
              <a:cs typeface="Arial"/>
              <a:sym typeface="Arial"/>
            </a:endParaRPr>
          </a:p>
        </p:txBody>
      </p:sp>
      <p:sp>
        <p:nvSpPr>
          <p:cNvPr id="182" name="Google Shape;182;p1"/>
          <p:cNvSpPr/>
          <p:nvPr/>
        </p:nvSpPr>
        <p:spPr>
          <a:xfrm>
            <a:off x="1845715" y="1012939"/>
            <a:ext cx="962952" cy="579213"/>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800"/>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7661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FCE4-FDD8-5D4D-B8A8-AF3AA760B02D}"/>
              </a:ext>
            </a:extLst>
          </p:cNvPr>
          <p:cNvSpPr>
            <a:spLocks noGrp="1"/>
          </p:cNvSpPr>
          <p:nvPr>
            <p:ph type="title"/>
          </p:nvPr>
        </p:nvSpPr>
        <p:spPr>
          <a:xfrm>
            <a:off x="1066800" y="81859"/>
            <a:ext cx="10058400" cy="998795"/>
          </a:xfrm>
        </p:spPr>
        <p:txBody>
          <a:bodyPr>
            <a:normAutofit fontScale="90000"/>
          </a:bodyPr>
          <a:lstStyle/>
          <a:p>
            <a:pPr lvl="0">
              <a:lnSpc>
                <a:spcPct val="100000"/>
              </a:lnSpc>
              <a:spcBef>
                <a:spcPts val="0"/>
              </a:spcBef>
            </a:pPr>
            <a:r>
              <a:rPr lang="en-US" dirty="0"/>
              <a:t>Wisdom provides Balance</a:t>
            </a:r>
            <a:br>
              <a:rPr lang="en-US" dirty="0"/>
            </a:br>
            <a:r>
              <a:rPr lang="en-US" sz="2200" i="1" cap="none" dirty="0">
                <a:solidFill>
                  <a:prstClr val="black"/>
                </a:solidFill>
                <a:latin typeface="Rockwell" panose="02060603020205020403"/>
                <a:ea typeface="Calibri" charset="0"/>
                <a:cs typeface="Times New Roman" charset="0"/>
              </a:rPr>
              <a:t>Proverbs Chapter 3:1-4</a:t>
            </a:r>
            <a:endParaRPr lang="en-US" dirty="0"/>
          </a:p>
        </p:txBody>
      </p:sp>
      <p:sp>
        <p:nvSpPr>
          <p:cNvPr id="3" name="Content Placeholder 2">
            <a:extLst>
              <a:ext uri="{FF2B5EF4-FFF2-40B4-BE49-F238E27FC236}">
                <a16:creationId xmlns:a16="http://schemas.microsoft.com/office/drawing/2014/main" id="{4D11D5CA-E8BB-9447-92B3-AC50DBE762F6}"/>
              </a:ext>
            </a:extLst>
          </p:cNvPr>
          <p:cNvSpPr>
            <a:spLocks noGrp="1"/>
          </p:cNvSpPr>
          <p:nvPr>
            <p:ph idx="1"/>
          </p:nvPr>
        </p:nvSpPr>
        <p:spPr/>
        <p:txBody>
          <a:bodyPr/>
          <a:lstStyle/>
          <a:p>
            <a:r>
              <a:rPr lang="en-US" dirty="0"/>
              <a:t>My son, forget not my law; but let thine heart keep my commandments:</a:t>
            </a:r>
          </a:p>
          <a:p>
            <a:r>
              <a:rPr lang="en-US" dirty="0"/>
              <a:t>For length of days, and long life, and peace, shall they add to thee.</a:t>
            </a:r>
          </a:p>
          <a:p>
            <a:r>
              <a:rPr lang="en-US" dirty="0"/>
              <a:t>Let not </a:t>
            </a:r>
            <a:r>
              <a:rPr lang="en-US" b="1" dirty="0"/>
              <a:t>mercy</a:t>
            </a:r>
            <a:r>
              <a:rPr lang="en-US" dirty="0"/>
              <a:t> and </a:t>
            </a:r>
            <a:r>
              <a:rPr lang="en-US" b="1" dirty="0"/>
              <a:t>truth</a:t>
            </a:r>
            <a:r>
              <a:rPr lang="en-US" dirty="0"/>
              <a:t> forsake thee: bind them about thy neck; write them upon the table of thine heart:</a:t>
            </a:r>
          </a:p>
          <a:p>
            <a:r>
              <a:rPr lang="en-US" dirty="0"/>
              <a:t>So shalt thou find </a:t>
            </a:r>
            <a:r>
              <a:rPr lang="en-US" dirty="0" err="1"/>
              <a:t>favour</a:t>
            </a:r>
            <a:r>
              <a:rPr lang="en-US" dirty="0"/>
              <a:t> and good understanding in the sight of </a:t>
            </a:r>
            <a:r>
              <a:rPr lang="en-US" b="1" dirty="0">
                <a:solidFill>
                  <a:srgbClr val="C00000"/>
                </a:solidFill>
              </a:rPr>
              <a:t>God</a:t>
            </a:r>
            <a:r>
              <a:rPr lang="en-US" dirty="0"/>
              <a:t> and </a:t>
            </a:r>
            <a:r>
              <a:rPr lang="en-US" b="1" dirty="0">
                <a:solidFill>
                  <a:srgbClr val="C00000"/>
                </a:solidFill>
              </a:rPr>
              <a:t>man</a:t>
            </a:r>
            <a:r>
              <a:rPr lang="en-US" dirty="0"/>
              <a:t>.</a:t>
            </a:r>
          </a:p>
          <a:p>
            <a:endParaRPr lang="en-US" dirty="0"/>
          </a:p>
        </p:txBody>
      </p:sp>
      <p:grpSp>
        <p:nvGrpSpPr>
          <p:cNvPr id="5" name="Group 4">
            <a:extLst>
              <a:ext uri="{FF2B5EF4-FFF2-40B4-BE49-F238E27FC236}">
                <a16:creationId xmlns:a16="http://schemas.microsoft.com/office/drawing/2014/main" id="{FC15587F-16C6-CA46-BBCC-9BB629323734}"/>
              </a:ext>
            </a:extLst>
          </p:cNvPr>
          <p:cNvGrpSpPr/>
          <p:nvPr/>
        </p:nvGrpSpPr>
        <p:grpSpPr>
          <a:xfrm>
            <a:off x="2123209" y="5166913"/>
            <a:ext cx="7503969" cy="873668"/>
            <a:chOff x="2164773" y="4446477"/>
            <a:chExt cx="7503969" cy="873668"/>
          </a:xfrm>
        </p:grpSpPr>
        <p:sp>
          <p:nvSpPr>
            <p:cNvPr id="11" name="TextBox 10">
              <a:extLst>
                <a:ext uri="{FF2B5EF4-FFF2-40B4-BE49-F238E27FC236}">
                  <a16:creationId xmlns:a16="http://schemas.microsoft.com/office/drawing/2014/main" id="{A61EDA63-AC6A-C840-806D-8BEBFA4E1779}"/>
                </a:ext>
              </a:extLst>
            </p:cNvPr>
            <p:cNvSpPr txBox="1"/>
            <p:nvPr/>
          </p:nvSpPr>
          <p:spPr>
            <a:xfrm>
              <a:off x="2164773" y="4572000"/>
              <a:ext cx="1108364"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Truth</a:t>
              </a:r>
            </a:p>
          </p:txBody>
        </p:sp>
        <p:sp>
          <p:nvSpPr>
            <p:cNvPr id="12" name="TextBox 11">
              <a:extLst>
                <a:ext uri="{FF2B5EF4-FFF2-40B4-BE49-F238E27FC236}">
                  <a16:creationId xmlns:a16="http://schemas.microsoft.com/office/drawing/2014/main" id="{B5668EFB-09A6-5541-B953-BAD0AA929788}"/>
                </a:ext>
              </a:extLst>
            </p:cNvPr>
            <p:cNvSpPr txBox="1"/>
            <p:nvPr/>
          </p:nvSpPr>
          <p:spPr>
            <a:xfrm>
              <a:off x="8394126" y="4572000"/>
              <a:ext cx="1274616"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Mercy</a:t>
              </a:r>
            </a:p>
          </p:txBody>
        </p:sp>
        <p:sp>
          <p:nvSpPr>
            <p:cNvPr id="13" name="Triangle 12">
              <a:extLst>
                <a:ext uri="{FF2B5EF4-FFF2-40B4-BE49-F238E27FC236}">
                  <a16:creationId xmlns:a16="http://schemas.microsoft.com/office/drawing/2014/main" id="{F28577DC-634C-5B49-9171-BED724E5E12D}"/>
                </a:ext>
              </a:extLst>
            </p:cNvPr>
            <p:cNvSpPr/>
            <p:nvPr/>
          </p:nvSpPr>
          <p:spPr>
            <a:xfrm>
              <a:off x="5306291" y="4572000"/>
              <a:ext cx="1163782"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DE9840-FF69-6F4B-959A-EA8EF2C3C310}"/>
                </a:ext>
              </a:extLst>
            </p:cNvPr>
            <p:cNvSpPr/>
            <p:nvPr/>
          </p:nvSpPr>
          <p:spPr>
            <a:xfrm>
              <a:off x="2289464" y="4446477"/>
              <a:ext cx="7197436" cy="125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104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FCE4-FDD8-5D4D-B8A8-AF3AA760B02D}"/>
              </a:ext>
            </a:extLst>
          </p:cNvPr>
          <p:cNvSpPr>
            <a:spLocks noGrp="1"/>
          </p:cNvSpPr>
          <p:nvPr>
            <p:ph type="title"/>
          </p:nvPr>
        </p:nvSpPr>
        <p:spPr>
          <a:xfrm>
            <a:off x="1066800" y="81859"/>
            <a:ext cx="10058400" cy="998795"/>
          </a:xfrm>
        </p:spPr>
        <p:txBody>
          <a:bodyPr>
            <a:normAutofit fontScale="90000"/>
          </a:bodyPr>
          <a:lstStyle/>
          <a:p>
            <a:pPr lvl="0">
              <a:lnSpc>
                <a:spcPct val="100000"/>
              </a:lnSpc>
              <a:spcBef>
                <a:spcPts val="0"/>
              </a:spcBef>
            </a:pPr>
            <a:r>
              <a:rPr lang="en-US" dirty="0"/>
              <a:t>Finding Balance</a:t>
            </a:r>
            <a:br>
              <a:rPr lang="en-US" dirty="0"/>
            </a:br>
            <a:r>
              <a:rPr lang="en-US" sz="2200" i="1" cap="none" dirty="0">
                <a:solidFill>
                  <a:prstClr val="black"/>
                </a:solidFill>
                <a:latin typeface="Rockwell" panose="02060603020205020403"/>
                <a:ea typeface="Calibri" charset="0"/>
                <a:cs typeface="Times New Roman" charset="0"/>
              </a:rPr>
              <a:t>Proverbs Chapter 3:5-7</a:t>
            </a:r>
            <a:endParaRPr lang="en-US" dirty="0"/>
          </a:p>
        </p:txBody>
      </p:sp>
      <p:sp>
        <p:nvSpPr>
          <p:cNvPr id="3" name="Content Placeholder 2">
            <a:extLst>
              <a:ext uri="{FF2B5EF4-FFF2-40B4-BE49-F238E27FC236}">
                <a16:creationId xmlns:a16="http://schemas.microsoft.com/office/drawing/2014/main" id="{4D11D5CA-E8BB-9447-92B3-AC50DBE762F6}"/>
              </a:ext>
            </a:extLst>
          </p:cNvPr>
          <p:cNvSpPr>
            <a:spLocks noGrp="1"/>
          </p:cNvSpPr>
          <p:nvPr>
            <p:ph idx="1"/>
          </p:nvPr>
        </p:nvSpPr>
        <p:spPr>
          <a:xfrm>
            <a:off x="554183" y="1736112"/>
            <a:ext cx="10792690" cy="2572651"/>
          </a:xfrm>
        </p:spPr>
        <p:txBody>
          <a:bodyPr>
            <a:normAutofit/>
          </a:bodyPr>
          <a:lstStyle/>
          <a:p>
            <a:r>
              <a:rPr lang="en-US" sz="2800" dirty="0"/>
              <a:t>Trust in the </a:t>
            </a:r>
            <a:r>
              <a:rPr lang="en-US" sz="2800" cap="small" dirty="0"/>
              <a:t>Lord</a:t>
            </a:r>
            <a:r>
              <a:rPr lang="en-US" sz="2800" dirty="0"/>
              <a:t> with all thine heart; and </a:t>
            </a:r>
            <a:r>
              <a:rPr lang="en-US" sz="2800" dirty="0">
                <a:solidFill>
                  <a:srgbClr val="C00000"/>
                </a:solidFill>
              </a:rPr>
              <a:t>lean not unto thine own understanding.</a:t>
            </a:r>
          </a:p>
          <a:p>
            <a:r>
              <a:rPr lang="en-US" sz="2800" dirty="0"/>
              <a:t>In all thy ways acknowledge him, and he shall direct thy paths.</a:t>
            </a:r>
          </a:p>
          <a:p>
            <a:r>
              <a:rPr lang="en-US" sz="2800" dirty="0">
                <a:solidFill>
                  <a:srgbClr val="C00000"/>
                </a:solidFill>
              </a:rPr>
              <a:t>Be not wise in thine own eyes</a:t>
            </a:r>
            <a:r>
              <a:rPr lang="en-US" sz="2800" dirty="0"/>
              <a:t>: fear the </a:t>
            </a:r>
            <a:r>
              <a:rPr lang="en-US" sz="2800" cap="small" dirty="0"/>
              <a:t>Lord</a:t>
            </a:r>
            <a:r>
              <a:rPr lang="en-US" sz="2800" dirty="0"/>
              <a:t>, and depart from evil.</a:t>
            </a:r>
          </a:p>
          <a:p>
            <a:endParaRPr lang="en-US" sz="2800" dirty="0"/>
          </a:p>
        </p:txBody>
      </p:sp>
      <p:grpSp>
        <p:nvGrpSpPr>
          <p:cNvPr id="8" name="Group 7">
            <a:extLst>
              <a:ext uri="{FF2B5EF4-FFF2-40B4-BE49-F238E27FC236}">
                <a16:creationId xmlns:a16="http://schemas.microsoft.com/office/drawing/2014/main" id="{1C191CD3-7F81-3947-8CA6-F610397BDA4D}"/>
              </a:ext>
            </a:extLst>
          </p:cNvPr>
          <p:cNvGrpSpPr/>
          <p:nvPr/>
        </p:nvGrpSpPr>
        <p:grpSpPr>
          <a:xfrm>
            <a:off x="1190104" y="5403253"/>
            <a:ext cx="9088373" cy="878672"/>
            <a:chOff x="1401383" y="4225617"/>
            <a:chExt cx="9088373" cy="878672"/>
          </a:xfrm>
        </p:grpSpPr>
        <p:sp>
          <p:nvSpPr>
            <p:cNvPr id="18" name="TextBox 17">
              <a:extLst>
                <a:ext uri="{FF2B5EF4-FFF2-40B4-BE49-F238E27FC236}">
                  <a16:creationId xmlns:a16="http://schemas.microsoft.com/office/drawing/2014/main" id="{B35CDD99-8FF7-A14F-9966-F4BDF3C0F1D7}"/>
                </a:ext>
              </a:extLst>
            </p:cNvPr>
            <p:cNvSpPr txBox="1"/>
            <p:nvPr/>
          </p:nvSpPr>
          <p:spPr>
            <a:xfrm>
              <a:off x="1401383" y="4381870"/>
              <a:ext cx="1108364"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Truth</a:t>
              </a:r>
            </a:p>
          </p:txBody>
        </p:sp>
        <p:sp>
          <p:nvSpPr>
            <p:cNvPr id="19" name="TextBox 18">
              <a:extLst>
                <a:ext uri="{FF2B5EF4-FFF2-40B4-BE49-F238E27FC236}">
                  <a16:creationId xmlns:a16="http://schemas.microsoft.com/office/drawing/2014/main" id="{03DDAA46-EC35-0546-9BA2-43524995E7A1}"/>
                </a:ext>
              </a:extLst>
            </p:cNvPr>
            <p:cNvSpPr txBox="1"/>
            <p:nvPr/>
          </p:nvSpPr>
          <p:spPr>
            <a:xfrm>
              <a:off x="9215140" y="4393101"/>
              <a:ext cx="1274616"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Mercy</a:t>
              </a:r>
            </a:p>
          </p:txBody>
        </p:sp>
        <p:sp>
          <p:nvSpPr>
            <p:cNvPr id="20" name="Triangle 19">
              <a:extLst>
                <a:ext uri="{FF2B5EF4-FFF2-40B4-BE49-F238E27FC236}">
                  <a16:creationId xmlns:a16="http://schemas.microsoft.com/office/drawing/2014/main" id="{40705B3D-90AF-A24B-9362-D49DCDEC221B}"/>
                </a:ext>
              </a:extLst>
            </p:cNvPr>
            <p:cNvSpPr/>
            <p:nvPr/>
          </p:nvSpPr>
          <p:spPr>
            <a:xfrm>
              <a:off x="5320145" y="4356144"/>
              <a:ext cx="1163782"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F5EE37E-DAB8-4844-926D-935C4FD0B14F}"/>
                </a:ext>
              </a:extLst>
            </p:cNvPr>
            <p:cNvSpPr/>
            <p:nvPr/>
          </p:nvSpPr>
          <p:spPr>
            <a:xfrm>
              <a:off x="1569721" y="4225617"/>
              <a:ext cx="8664628" cy="141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21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FCE4-FDD8-5D4D-B8A8-AF3AA760B02D}"/>
              </a:ext>
            </a:extLst>
          </p:cNvPr>
          <p:cNvSpPr>
            <a:spLocks noGrp="1"/>
          </p:cNvSpPr>
          <p:nvPr>
            <p:ph type="title"/>
          </p:nvPr>
        </p:nvSpPr>
        <p:spPr>
          <a:xfrm>
            <a:off x="1066800" y="81859"/>
            <a:ext cx="10058400" cy="998795"/>
          </a:xfrm>
        </p:spPr>
        <p:txBody>
          <a:bodyPr>
            <a:normAutofit fontScale="90000"/>
          </a:bodyPr>
          <a:lstStyle/>
          <a:p>
            <a:pPr lvl="0">
              <a:lnSpc>
                <a:spcPct val="100000"/>
              </a:lnSpc>
              <a:spcBef>
                <a:spcPts val="0"/>
              </a:spcBef>
            </a:pPr>
            <a:r>
              <a:rPr lang="en-US" dirty="0"/>
              <a:t>Finding Balance</a:t>
            </a:r>
            <a:br>
              <a:rPr lang="en-US" dirty="0"/>
            </a:br>
            <a:r>
              <a:rPr lang="en-US" sz="2200" i="1" cap="none" dirty="0">
                <a:solidFill>
                  <a:prstClr val="black"/>
                </a:solidFill>
                <a:latin typeface="Rockwell" panose="02060603020205020403"/>
                <a:ea typeface="Calibri" charset="0"/>
                <a:cs typeface="Times New Roman" charset="0"/>
              </a:rPr>
              <a:t>Proverbs Chapter 3:1-7</a:t>
            </a:r>
            <a:endParaRPr lang="en-US" dirty="0"/>
          </a:p>
        </p:txBody>
      </p:sp>
      <p:grpSp>
        <p:nvGrpSpPr>
          <p:cNvPr id="8" name="Group 7">
            <a:extLst>
              <a:ext uri="{FF2B5EF4-FFF2-40B4-BE49-F238E27FC236}">
                <a16:creationId xmlns:a16="http://schemas.microsoft.com/office/drawing/2014/main" id="{1C191CD3-7F81-3947-8CA6-F610397BDA4D}"/>
              </a:ext>
            </a:extLst>
          </p:cNvPr>
          <p:cNvGrpSpPr/>
          <p:nvPr/>
        </p:nvGrpSpPr>
        <p:grpSpPr>
          <a:xfrm>
            <a:off x="1328649" y="2119324"/>
            <a:ext cx="9088373" cy="2167546"/>
            <a:chOff x="1401383" y="2936743"/>
            <a:chExt cx="9088373" cy="2167546"/>
          </a:xfrm>
        </p:grpSpPr>
        <p:sp>
          <p:nvSpPr>
            <p:cNvPr id="18" name="TextBox 17">
              <a:extLst>
                <a:ext uri="{FF2B5EF4-FFF2-40B4-BE49-F238E27FC236}">
                  <a16:creationId xmlns:a16="http://schemas.microsoft.com/office/drawing/2014/main" id="{B35CDD99-8FF7-A14F-9966-F4BDF3C0F1D7}"/>
                </a:ext>
              </a:extLst>
            </p:cNvPr>
            <p:cNvSpPr txBox="1"/>
            <p:nvPr/>
          </p:nvSpPr>
          <p:spPr>
            <a:xfrm>
              <a:off x="1847712" y="4415645"/>
              <a:ext cx="1108364"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Truth</a:t>
              </a:r>
            </a:p>
          </p:txBody>
        </p:sp>
        <p:sp>
          <p:nvSpPr>
            <p:cNvPr id="19" name="TextBox 18">
              <a:extLst>
                <a:ext uri="{FF2B5EF4-FFF2-40B4-BE49-F238E27FC236}">
                  <a16:creationId xmlns:a16="http://schemas.microsoft.com/office/drawing/2014/main" id="{03DDAA46-EC35-0546-9BA2-43524995E7A1}"/>
                </a:ext>
              </a:extLst>
            </p:cNvPr>
            <p:cNvSpPr txBox="1"/>
            <p:nvPr/>
          </p:nvSpPr>
          <p:spPr>
            <a:xfrm>
              <a:off x="8847996" y="4394310"/>
              <a:ext cx="1274616"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Mercy</a:t>
              </a:r>
            </a:p>
          </p:txBody>
        </p:sp>
        <p:sp>
          <p:nvSpPr>
            <p:cNvPr id="20" name="Triangle 19">
              <a:extLst>
                <a:ext uri="{FF2B5EF4-FFF2-40B4-BE49-F238E27FC236}">
                  <a16:creationId xmlns:a16="http://schemas.microsoft.com/office/drawing/2014/main" id="{40705B3D-90AF-A24B-9362-D49DCDEC221B}"/>
                </a:ext>
              </a:extLst>
            </p:cNvPr>
            <p:cNvSpPr/>
            <p:nvPr/>
          </p:nvSpPr>
          <p:spPr>
            <a:xfrm>
              <a:off x="5320145" y="4356144"/>
              <a:ext cx="1163782"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F5EE37E-DAB8-4844-926D-935C4FD0B14F}"/>
                </a:ext>
              </a:extLst>
            </p:cNvPr>
            <p:cNvSpPr/>
            <p:nvPr/>
          </p:nvSpPr>
          <p:spPr>
            <a:xfrm>
              <a:off x="1569721" y="4225617"/>
              <a:ext cx="8664628" cy="141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61938A1-AEC2-3844-9850-8D436C4AC4F1}"/>
                </a:ext>
              </a:extLst>
            </p:cNvPr>
            <p:cNvSpPr txBox="1"/>
            <p:nvPr/>
          </p:nvSpPr>
          <p:spPr>
            <a:xfrm>
              <a:off x="1401383" y="2984535"/>
              <a:ext cx="2403763" cy="1261884"/>
            </a:xfrm>
            <a:prstGeom prst="rect">
              <a:avLst/>
            </a:prstGeom>
            <a:noFill/>
          </p:spPr>
          <p:txBody>
            <a:bodyPr wrap="square" rtlCol="0">
              <a:spAutoFit/>
            </a:bodyPr>
            <a:lstStyle/>
            <a:p>
              <a:pPr algn="ctr"/>
              <a:r>
                <a:rPr lang="en-US" sz="2800" b="1" dirty="0">
                  <a:solidFill>
                    <a:schemeClr val="accent1">
                      <a:lumMod val="50000"/>
                    </a:schemeClr>
                  </a:solidFill>
                </a:rPr>
                <a:t>Old Testament</a:t>
              </a:r>
              <a:r>
                <a:rPr lang="en-US" sz="2000" b="1" dirty="0">
                  <a:solidFill>
                    <a:schemeClr val="accent1">
                      <a:lumMod val="50000"/>
                    </a:schemeClr>
                  </a:solidFill>
                </a:rPr>
                <a:t> </a:t>
              </a:r>
              <a:r>
                <a:rPr lang="en-US" sz="2000" b="1" i="1" dirty="0">
                  <a:solidFill>
                    <a:schemeClr val="accent1">
                      <a:lumMod val="50000"/>
                    </a:schemeClr>
                  </a:solidFill>
                </a:rPr>
                <a:t>(The Law)</a:t>
              </a:r>
            </a:p>
          </p:txBody>
        </p:sp>
        <p:sp>
          <p:nvSpPr>
            <p:cNvPr id="23" name="TextBox 22">
              <a:extLst>
                <a:ext uri="{FF2B5EF4-FFF2-40B4-BE49-F238E27FC236}">
                  <a16:creationId xmlns:a16="http://schemas.microsoft.com/office/drawing/2014/main" id="{10A4697E-2C64-8643-96CB-780A9A74FB24}"/>
                </a:ext>
              </a:extLst>
            </p:cNvPr>
            <p:cNvSpPr txBox="1"/>
            <p:nvPr/>
          </p:nvSpPr>
          <p:spPr>
            <a:xfrm>
              <a:off x="8220835" y="2936743"/>
              <a:ext cx="2268921" cy="1261884"/>
            </a:xfrm>
            <a:prstGeom prst="rect">
              <a:avLst/>
            </a:prstGeom>
            <a:noFill/>
          </p:spPr>
          <p:txBody>
            <a:bodyPr wrap="square" rtlCol="0">
              <a:spAutoFit/>
            </a:bodyPr>
            <a:lstStyle/>
            <a:p>
              <a:pPr algn="ctr"/>
              <a:r>
                <a:rPr lang="en-US" sz="2800" b="1" dirty="0">
                  <a:solidFill>
                    <a:srgbClr val="002060"/>
                  </a:solidFill>
                </a:rPr>
                <a:t>New Testament</a:t>
              </a:r>
              <a:r>
                <a:rPr lang="en-US" sz="2000" b="1" dirty="0">
                  <a:solidFill>
                    <a:srgbClr val="002060"/>
                  </a:solidFill>
                </a:rPr>
                <a:t> </a:t>
              </a:r>
              <a:r>
                <a:rPr lang="en-US" sz="2000" b="1" i="1" dirty="0">
                  <a:solidFill>
                    <a:srgbClr val="002060"/>
                  </a:solidFill>
                </a:rPr>
                <a:t>(Mercy &amp; grace)</a:t>
              </a:r>
            </a:p>
          </p:txBody>
        </p:sp>
      </p:grpSp>
    </p:spTree>
    <p:extLst>
      <p:ext uri="{BB962C8B-B14F-4D97-AF65-F5344CB8AC3E}">
        <p14:creationId xmlns:p14="http://schemas.microsoft.com/office/powerpoint/2010/main" val="126568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FCE4-FDD8-5D4D-B8A8-AF3AA760B02D}"/>
              </a:ext>
            </a:extLst>
          </p:cNvPr>
          <p:cNvSpPr>
            <a:spLocks noGrp="1"/>
          </p:cNvSpPr>
          <p:nvPr>
            <p:ph type="title"/>
          </p:nvPr>
        </p:nvSpPr>
        <p:spPr>
          <a:xfrm>
            <a:off x="1066800" y="81859"/>
            <a:ext cx="10058400" cy="1269280"/>
          </a:xfrm>
        </p:spPr>
        <p:txBody>
          <a:bodyPr>
            <a:normAutofit fontScale="90000"/>
          </a:bodyPr>
          <a:lstStyle/>
          <a:p>
            <a:pPr lvl="0">
              <a:lnSpc>
                <a:spcPct val="100000"/>
              </a:lnSpc>
              <a:spcBef>
                <a:spcPts val="0"/>
              </a:spcBef>
            </a:pPr>
            <a:r>
              <a:rPr lang="en-US" dirty="0"/>
              <a:t>Life Out of Balance</a:t>
            </a:r>
            <a:br>
              <a:rPr lang="en-US" dirty="0"/>
            </a:br>
            <a:r>
              <a:rPr lang="en-US" sz="3100" i="1" cap="none" dirty="0">
                <a:solidFill>
                  <a:prstClr val="black"/>
                </a:solidFill>
                <a:latin typeface="Rockwell" panose="02060603020205020403"/>
                <a:ea typeface="Calibri" charset="0"/>
                <a:cs typeface="Times New Roman" charset="0"/>
              </a:rPr>
              <a:t>Leaning to my own understanding</a:t>
            </a:r>
            <a:endParaRPr lang="en-US" sz="2200" i="1" cap="none" dirty="0">
              <a:solidFill>
                <a:prstClr val="black"/>
              </a:solidFill>
              <a:latin typeface="Rockwell" panose="02060603020205020403"/>
              <a:ea typeface="Calibri" charset="0"/>
              <a:cs typeface="Times New Roman" charset="0"/>
            </a:endParaRPr>
          </a:p>
        </p:txBody>
      </p:sp>
      <p:grpSp>
        <p:nvGrpSpPr>
          <p:cNvPr id="16" name="Group 15">
            <a:extLst>
              <a:ext uri="{FF2B5EF4-FFF2-40B4-BE49-F238E27FC236}">
                <a16:creationId xmlns:a16="http://schemas.microsoft.com/office/drawing/2014/main" id="{5E709E67-7E69-F744-BB0C-C87DD340F54F}"/>
              </a:ext>
            </a:extLst>
          </p:cNvPr>
          <p:cNvGrpSpPr/>
          <p:nvPr/>
        </p:nvGrpSpPr>
        <p:grpSpPr>
          <a:xfrm>
            <a:off x="1678738" y="3851435"/>
            <a:ext cx="8981167" cy="2122935"/>
            <a:chOff x="1678738" y="3851435"/>
            <a:chExt cx="8981167" cy="2122935"/>
          </a:xfrm>
        </p:grpSpPr>
        <p:sp>
          <p:nvSpPr>
            <p:cNvPr id="4" name="TextBox 3">
              <a:extLst>
                <a:ext uri="{FF2B5EF4-FFF2-40B4-BE49-F238E27FC236}">
                  <a16:creationId xmlns:a16="http://schemas.microsoft.com/office/drawing/2014/main" id="{A16C8340-0738-7749-91D1-24CC211B1742}"/>
                </a:ext>
              </a:extLst>
            </p:cNvPr>
            <p:cNvSpPr txBox="1"/>
            <p:nvPr/>
          </p:nvSpPr>
          <p:spPr>
            <a:xfrm>
              <a:off x="2255997" y="5451150"/>
              <a:ext cx="1108364"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Truth</a:t>
              </a:r>
            </a:p>
          </p:txBody>
        </p:sp>
        <p:sp>
          <p:nvSpPr>
            <p:cNvPr id="6" name="TextBox 5">
              <a:extLst>
                <a:ext uri="{FF2B5EF4-FFF2-40B4-BE49-F238E27FC236}">
                  <a16:creationId xmlns:a16="http://schemas.microsoft.com/office/drawing/2014/main" id="{29238D1F-E9A9-2B4A-871B-5DEBA2A9D18C}"/>
                </a:ext>
              </a:extLst>
            </p:cNvPr>
            <p:cNvSpPr txBox="1"/>
            <p:nvPr/>
          </p:nvSpPr>
          <p:spPr>
            <a:xfrm>
              <a:off x="8993897" y="4659438"/>
              <a:ext cx="1274616"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Mercy</a:t>
              </a:r>
            </a:p>
          </p:txBody>
        </p:sp>
        <p:sp>
          <p:nvSpPr>
            <p:cNvPr id="5" name="Triangle 4">
              <a:extLst>
                <a:ext uri="{FF2B5EF4-FFF2-40B4-BE49-F238E27FC236}">
                  <a16:creationId xmlns:a16="http://schemas.microsoft.com/office/drawing/2014/main" id="{F31F7F85-9DE1-374A-B9F2-5044DB4654D4}"/>
                </a:ext>
              </a:extLst>
            </p:cNvPr>
            <p:cNvSpPr/>
            <p:nvPr/>
          </p:nvSpPr>
          <p:spPr>
            <a:xfrm>
              <a:off x="5597238" y="4991355"/>
              <a:ext cx="1163782"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038B4B-E1E9-F349-AD6B-EFFEC33D1E0A}"/>
                </a:ext>
              </a:extLst>
            </p:cNvPr>
            <p:cNvSpPr/>
            <p:nvPr/>
          </p:nvSpPr>
          <p:spPr>
            <a:xfrm rot="21198513">
              <a:off x="1846814" y="4860828"/>
              <a:ext cx="8664628" cy="141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B7253B-C6E7-984E-BF9D-FD834C7D1BD0}"/>
                </a:ext>
              </a:extLst>
            </p:cNvPr>
            <p:cNvSpPr txBox="1"/>
            <p:nvPr/>
          </p:nvSpPr>
          <p:spPr>
            <a:xfrm rot="21224729">
              <a:off x="1678738" y="4651328"/>
              <a:ext cx="1832261" cy="584775"/>
            </a:xfrm>
            <a:prstGeom prst="rect">
              <a:avLst/>
            </a:prstGeom>
            <a:noFill/>
          </p:spPr>
          <p:txBody>
            <a:bodyPr wrap="square" rtlCol="0">
              <a:spAutoFit/>
            </a:bodyPr>
            <a:lstStyle/>
            <a:p>
              <a:pPr algn="ctr"/>
              <a:r>
                <a:rPr lang="en-US" b="1" dirty="0">
                  <a:solidFill>
                    <a:schemeClr val="accent1">
                      <a:lumMod val="50000"/>
                    </a:schemeClr>
                  </a:solidFill>
                </a:rPr>
                <a:t>Old Testament</a:t>
              </a:r>
              <a:r>
                <a:rPr lang="en-US" sz="1400" b="1" dirty="0">
                  <a:solidFill>
                    <a:schemeClr val="accent1">
                      <a:lumMod val="50000"/>
                    </a:schemeClr>
                  </a:solidFill>
                </a:rPr>
                <a:t> </a:t>
              </a:r>
              <a:r>
                <a:rPr lang="en-US" sz="1400" b="1" i="1" dirty="0">
                  <a:solidFill>
                    <a:schemeClr val="accent1">
                      <a:lumMod val="50000"/>
                    </a:schemeClr>
                  </a:solidFill>
                </a:rPr>
                <a:t>(The Law)</a:t>
              </a:r>
            </a:p>
          </p:txBody>
        </p:sp>
        <p:sp>
          <p:nvSpPr>
            <p:cNvPr id="9" name="TextBox 8">
              <a:extLst>
                <a:ext uri="{FF2B5EF4-FFF2-40B4-BE49-F238E27FC236}">
                  <a16:creationId xmlns:a16="http://schemas.microsoft.com/office/drawing/2014/main" id="{BD8AF868-3A74-5847-9E31-54F71B8F0212}"/>
                </a:ext>
              </a:extLst>
            </p:cNvPr>
            <p:cNvSpPr txBox="1"/>
            <p:nvPr/>
          </p:nvSpPr>
          <p:spPr>
            <a:xfrm rot="21194520">
              <a:off x="8602505" y="3851435"/>
              <a:ext cx="2057400" cy="584775"/>
            </a:xfrm>
            <a:prstGeom prst="rect">
              <a:avLst/>
            </a:prstGeom>
            <a:noFill/>
          </p:spPr>
          <p:txBody>
            <a:bodyPr wrap="square" rtlCol="0">
              <a:spAutoFit/>
            </a:bodyPr>
            <a:lstStyle/>
            <a:p>
              <a:pPr algn="ctr"/>
              <a:r>
                <a:rPr lang="en-US" b="1" dirty="0">
                  <a:solidFill>
                    <a:srgbClr val="002060"/>
                  </a:solidFill>
                </a:rPr>
                <a:t>New Testament</a:t>
              </a:r>
              <a:r>
                <a:rPr lang="en-US" sz="1400" b="1" dirty="0">
                  <a:solidFill>
                    <a:srgbClr val="002060"/>
                  </a:solidFill>
                </a:rPr>
                <a:t> </a:t>
              </a:r>
              <a:r>
                <a:rPr lang="en-US" sz="1400" b="1" i="1" dirty="0">
                  <a:solidFill>
                    <a:srgbClr val="002060"/>
                  </a:solidFill>
                </a:rPr>
                <a:t>(Mercy &amp; grace)</a:t>
              </a:r>
            </a:p>
          </p:txBody>
        </p:sp>
        <p:sp>
          <p:nvSpPr>
            <p:cNvPr id="10" name="TextBox 9">
              <a:extLst>
                <a:ext uri="{FF2B5EF4-FFF2-40B4-BE49-F238E27FC236}">
                  <a16:creationId xmlns:a16="http://schemas.microsoft.com/office/drawing/2014/main" id="{D1419AB7-1627-B34E-B607-9A7D97875FBD}"/>
                </a:ext>
              </a:extLst>
            </p:cNvPr>
            <p:cNvSpPr txBox="1"/>
            <p:nvPr/>
          </p:nvSpPr>
          <p:spPr>
            <a:xfrm rot="21214382">
              <a:off x="4895850" y="4076090"/>
              <a:ext cx="2566555" cy="707886"/>
            </a:xfrm>
            <a:prstGeom prst="rect">
              <a:avLst/>
            </a:prstGeom>
            <a:noFill/>
          </p:spPr>
          <p:txBody>
            <a:bodyPr wrap="square" rtlCol="0">
              <a:spAutoFit/>
            </a:bodyPr>
            <a:lstStyle/>
            <a:p>
              <a:pPr algn="ctr"/>
              <a:r>
                <a:rPr lang="en-US" sz="2000" b="1" dirty="0">
                  <a:solidFill>
                    <a:srgbClr val="7030A0"/>
                  </a:solidFill>
                </a:rPr>
                <a:t>Leaning to my own understanding</a:t>
              </a:r>
              <a:endParaRPr lang="en-US" sz="1600" b="1" i="1" dirty="0">
                <a:solidFill>
                  <a:srgbClr val="7030A0"/>
                </a:solidFill>
              </a:endParaRPr>
            </a:p>
          </p:txBody>
        </p:sp>
      </p:grpSp>
      <p:grpSp>
        <p:nvGrpSpPr>
          <p:cNvPr id="14" name="Group 13">
            <a:extLst>
              <a:ext uri="{FF2B5EF4-FFF2-40B4-BE49-F238E27FC236}">
                <a16:creationId xmlns:a16="http://schemas.microsoft.com/office/drawing/2014/main" id="{07CBAB86-1730-884C-BA56-F9B66B2CB2F7}"/>
              </a:ext>
            </a:extLst>
          </p:cNvPr>
          <p:cNvGrpSpPr/>
          <p:nvPr/>
        </p:nvGrpSpPr>
        <p:grpSpPr>
          <a:xfrm>
            <a:off x="897517" y="1260763"/>
            <a:ext cx="2851929" cy="3130893"/>
            <a:chOff x="4463660" y="1974849"/>
            <a:chExt cx="3035690" cy="3145579"/>
          </a:xfrm>
        </p:grpSpPr>
        <p:pic>
          <p:nvPicPr>
            <p:cNvPr id="3074" name="Picture 2" descr="we Made 6 Tons More On Our Corn That We Grow At The - Tas Shop Vector Png  Clipart - Full Size Clipart (#1974646) - PinClipart">
              <a:extLst>
                <a:ext uri="{FF2B5EF4-FFF2-40B4-BE49-F238E27FC236}">
                  <a16:creationId xmlns:a16="http://schemas.microsoft.com/office/drawing/2014/main" id="{DD6AE184-1F16-3D45-AEEA-089FB8F66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660" y="1974849"/>
              <a:ext cx="3035690" cy="314557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B4A3A00-CB8D-B043-949E-7C00D54FF051}"/>
                </a:ext>
              </a:extLst>
            </p:cNvPr>
            <p:cNvSpPr txBox="1"/>
            <p:nvPr/>
          </p:nvSpPr>
          <p:spPr>
            <a:xfrm>
              <a:off x="4795572" y="3303034"/>
              <a:ext cx="2371864" cy="1577023"/>
            </a:xfrm>
            <a:prstGeom prst="rect">
              <a:avLst/>
            </a:prstGeom>
            <a:noFill/>
          </p:spPr>
          <p:txBody>
            <a:bodyPr wrap="square" rtlCol="0">
              <a:spAutoFit/>
            </a:bodyPr>
            <a:lstStyle/>
            <a:p>
              <a:pPr algn="ctr"/>
              <a:r>
                <a:rPr lang="en-US" sz="2400" dirty="0"/>
                <a:t>Tithing</a:t>
              </a:r>
            </a:p>
            <a:p>
              <a:pPr algn="ctr"/>
              <a:r>
                <a:rPr lang="en-US" sz="2400" dirty="0"/>
                <a:t>Marriage</a:t>
              </a:r>
            </a:p>
            <a:p>
              <a:pPr algn="ctr"/>
              <a:r>
                <a:rPr lang="en-US" sz="2400" dirty="0"/>
                <a:t>Justice</a:t>
              </a:r>
            </a:p>
            <a:p>
              <a:pPr algn="ctr"/>
              <a:r>
                <a:rPr lang="en-US" sz="2400" dirty="0"/>
                <a:t>The Sabbath</a:t>
              </a:r>
            </a:p>
          </p:txBody>
        </p:sp>
      </p:grpSp>
    </p:spTree>
    <p:extLst>
      <p:ext uri="{BB962C8B-B14F-4D97-AF65-F5344CB8AC3E}">
        <p14:creationId xmlns:p14="http://schemas.microsoft.com/office/powerpoint/2010/main" val="193238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DFC475B-124C-3343-B84F-3B94AFF2A2B6}"/>
              </a:ext>
            </a:extLst>
          </p:cNvPr>
          <p:cNvGrpSpPr/>
          <p:nvPr/>
        </p:nvGrpSpPr>
        <p:grpSpPr>
          <a:xfrm>
            <a:off x="1448686" y="4589164"/>
            <a:ext cx="9164823" cy="1736237"/>
            <a:chOff x="1448686" y="4589164"/>
            <a:chExt cx="9164823" cy="1736237"/>
          </a:xfrm>
        </p:grpSpPr>
        <p:sp>
          <p:nvSpPr>
            <p:cNvPr id="4" name="TextBox 3">
              <a:extLst>
                <a:ext uri="{FF2B5EF4-FFF2-40B4-BE49-F238E27FC236}">
                  <a16:creationId xmlns:a16="http://schemas.microsoft.com/office/drawing/2014/main" id="{A16C8340-0738-7749-91D1-24CC211B1742}"/>
                </a:ext>
              </a:extLst>
            </p:cNvPr>
            <p:cNvSpPr txBox="1"/>
            <p:nvPr/>
          </p:nvSpPr>
          <p:spPr>
            <a:xfrm>
              <a:off x="1810542" y="5330094"/>
              <a:ext cx="1108364"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Truth</a:t>
              </a:r>
            </a:p>
          </p:txBody>
        </p:sp>
        <p:sp>
          <p:nvSpPr>
            <p:cNvPr id="6" name="TextBox 5">
              <a:extLst>
                <a:ext uri="{FF2B5EF4-FFF2-40B4-BE49-F238E27FC236}">
                  <a16:creationId xmlns:a16="http://schemas.microsoft.com/office/drawing/2014/main" id="{29238D1F-E9A9-2B4A-871B-5DEBA2A9D18C}"/>
                </a:ext>
              </a:extLst>
            </p:cNvPr>
            <p:cNvSpPr txBox="1"/>
            <p:nvPr/>
          </p:nvSpPr>
          <p:spPr>
            <a:xfrm>
              <a:off x="8896486" y="5802181"/>
              <a:ext cx="1274616"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Mercy</a:t>
              </a:r>
            </a:p>
          </p:txBody>
        </p:sp>
        <p:sp>
          <p:nvSpPr>
            <p:cNvPr id="5" name="Triangle 4">
              <a:extLst>
                <a:ext uri="{FF2B5EF4-FFF2-40B4-BE49-F238E27FC236}">
                  <a16:creationId xmlns:a16="http://schemas.microsoft.com/office/drawing/2014/main" id="{F31F7F85-9DE1-374A-B9F2-5044DB4654D4}"/>
                </a:ext>
              </a:extLst>
            </p:cNvPr>
            <p:cNvSpPr/>
            <p:nvPr/>
          </p:nvSpPr>
          <p:spPr>
            <a:xfrm>
              <a:off x="5347855" y="5534892"/>
              <a:ext cx="1163782"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038B4B-E1E9-F349-AD6B-EFFEC33D1E0A}"/>
                </a:ext>
              </a:extLst>
            </p:cNvPr>
            <p:cNvSpPr/>
            <p:nvPr/>
          </p:nvSpPr>
          <p:spPr>
            <a:xfrm rot="222368">
              <a:off x="1597431" y="5404365"/>
              <a:ext cx="8664628" cy="141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B7253B-C6E7-984E-BF9D-FD834C7D1BD0}"/>
                </a:ext>
              </a:extLst>
            </p:cNvPr>
            <p:cNvSpPr txBox="1"/>
            <p:nvPr/>
          </p:nvSpPr>
          <p:spPr>
            <a:xfrm rot="261845">
              <a:off x="1448686" y="4589164"/>
              <a:ext cx="1832261" cy="584775"/>
            </a:xfrm>
            <a:prstGeom prst="rect">
              <a:avLst/>
            </a:prstGeom>
            <a:noFill/>
          </p:spPr>
          <p:txBody>
            <a:bodyPr wrap="square" rtlCol="0">
              <a:spAutoFit/>
            </a:bodyPr>
            <a:lstStyle/>
            <a:p>
              <a:pPr algn="ctr"/>
              <a:r>
                <a:rPr lang="en-US" b="1" dirty="0">
                  <a:solidFill>
                    <a:schemeClr val="accent1">
                      <a:lumMod val="50000"/>
                    </a:schemeClr>
                  </a:solidFill>
                </a:rPr>
                <a:t>Old Testament</a:t>
              </a:r>
              <a:r>
                <a:rPr lang="en-US" sz="1400" b="1" dirty="0">
                  <a:solidFill>
                    <a:schemeClr val="accent1">
                      <a:lumMod val="50000"/>
                    </a:schemeClr>
                  </a:solidFill>
                </a:rPr>
                <a:t> </a:t>
              </a:r>
              <a:r>
                <a:rPr lang="en-US" sz="1400" b="1" i="1" dirty="0">
                  <a:solidFill>
                    <a:schemeClr val="accent1">
                      <a:lumMod val="50000"/>
                    </a:schemeClr>
                  </a:solidFill>
                </a:rPr>
                <a:t>(The Law)</a:t>
              </a:r>
            </a:p>
          </p:txBody>
        </p:sp>
        <p:sp>
          <p:nvSpPr>
            <p:cNvPr id="9" name="TextBox 8">
              <a:extLst>
                <a:ext uri="{FF2B5EF4-FFF2-40B4-BE49-F238E27FC236}">
                  <a16:creationId xmlns:a16="http://schemas.microsoft.com/office/drawing/2014/main" id="{BD8AF868-3A74-5847-9E31-54F71B8F0212}"/>
                </a:ext>
              </a:extLst>
            </p:cNvPr>
            <p:cNvSpPr txBox="1"/>
            <p:nvPr/>
          </p:nvSpPr>
          <p:spPr>
            <a:xfrm rot="322368">
              <a:off x="8556109" y="5013227"/>
              <a:ext cx="2057400" cy="584775"/>
            </a:xfrm>
            <a:prstGeom prst="rect">
              <a:avLst/>
            </a:prstGeom>
            <a:noFill/>
          </p:spPr>
          <p:txBody>
            <a:bodyPr wrap="square" rtlCol="0">
              <a:spAutoFit/>
            </a:bodyPr>
            <a:lstStyle/>
            <a:p>
              <a:pPr algn="ctr"/>
              <a:r>
                <a:rPr lang="en-US" b="1" dirty="0">
                  <a:solidFill>
                    <a:srgbClr val="002060"/>
                  </a:solidFill>
                </a:rPr>
                <a:t>New Testament</a:t>
              </a:r>
              <a:r>
                <a:rPr lang="en-US" sz="1400" b="1" dirty="0">
                  <a:solidFill>
                    <a:srgbClr val="002060"/>
                  </a:solidFill>
                </a:rPr>
                <a:t> </a:t>
              </a:r>
              <a:r>
                <a:rPr lang="en-US" sz="1400" b="1" i="1" dirty="0">
                  <a:solidFill>
                    <a:srgbClr val="002060"/>
                  </a:solidFill>
                </a:rPr>
                <a:t>(Mercy &amp; grace)</a:t>
              </a:r>
            </a:p>
          </p:txBody>
        </p:sp>
        <p:sp>
          <p:nvSpPr>
            <p:cNvPr id="10" name="TextBox 9">
              <a:extLst>
                <a:ext uri="{FF2B5EF4-FFF2-40B4-BE49-F238E27FC236}">
                  <a16:creationId xmlns:a16="http://schemas.microsoft.com/office/drawing/2014/main" id="{D1419AB7-1627-B34E-B607-9A7D97875FBD}"/>
                </a:ext>
              </a:extLst>
            </p:cNvPr>
            <p:cNvSpPr txBox="1"/>
            <p:nvPr/>
          </p:nvSpPr>
          <p:spPr>
            <a:xfrm rot="230663">
              <a:off x="4812722" y="4723868"/>
              <a:ext cx="2566555" cy="707886"/>
            </a:xfrm>
            <a:prstGeom prst="rect">
              <a:avLst/>
            </a:prstGeom>
            <a:noFill/>
          </p:spPr>
          <p:txBody>
            <a:bodyPr wrap="square" rtlCol="0">
              <a:spAutoFit/>
            </a:bodyPr>
            <a:lstStyle/>
            <a:p>
              <a:pPr algn="ctr"/>
              <a:r>
                <a:rPr lang="en-US" sz="2000" b="1" dirty="0">
                  <a:solidFill>
                    <a:srgbClr val="7030A0"/>
                  </a:solidFill>
                </a:rPr>
                <a:t>Leaning to my own understanding</a:t>
              </a:r>
              <a:endParaRPr lang="en-US" sz="1600" b="1" i="1" dirty="0">
                <a:solidFill>
                  <a:srgbClr val="7030A0"/>
                </a:solidFill>
              </a:endParaRPr>
            </a:p>
          </p:txBody>
        </p:sp>
      </p:grpSp>
      <p:grpSp>
        <p:nvGrpSpPr>
          <p:cNvPr id="14" name="Group 13">
            <a:extLst>
              <a:ext uri="{FF2B5EF4-FFF2-40B4-BE49-F238E27FC236}">
                <a16:creationId xmlns:a16="http://schemas.microsoft.com/office/drawing/2014/main" id="{07CBAB86-1730-884C-BA56-F9B66B2CB2F7}"/>
              </a:ext>
            </a:extLst>
          </p:cNvPr>
          <p:cNvGrpSpPr/>
          <p:nvPr/>
        </p:nvGrpSpPr>
        <p:grpSpPr>
          <a:xfrm>
            <a:off x="8273271" y="1507731"/>
            <a:ext cx="2851929" cy="3130893"/>
            <a:chOff x="4463660" y="1974849"/>
            <a:chExt cx="3035690" cy="3145579"/>
          </a:xfrm>
        </p:grpSpPr>
        <p:pic>
          <p:nvPicPr>
            <p:cNvPr id="3074" name="Picture 2" descr="we Made 6 Tons More On Our Corn That We Grow At The - Tas Shop Vector Png  Clipart - Full Size Clipart (#1974646) - PinClipart">
              <a:extLst>
                <a:ext uri="{FF2B5EF4-FFF2-40B4-BE49-F238E27FC236}">
                  <a16:creationId xmlns:a16="http://schemas.microsoft.com/office/drawing/2014/main" id="{DD6AE184-1F16-3D45-AEEA-089FB8F66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660" y="1974849"/>
              <a:ext cx="3035690" cy="314557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B4A3A00-CB8D-B043-949E-7C00D54FF051}"/>
                </a:ext>
              </a:extLst>
            </p:cNvPr>
            <p:cNvSpPr txBox="1"/>
            <p:nvPr/>
          </p:nvSpPr>
          <p:spPr>
            <a:xfrm>
              <a:off x="4795572" y="3322494"/>
              <a:ext cx="2371864" cy="1577023"/>
            </a:xfrm>
            <a:prstGeom prst="rect">
              <a:avLst/>
            </a:prstGeom>
            <a:noFill/>
          </p:spPr>
          <p:txBody>
            <a:bodyPr wrap="square" rtlCol="0">
              <a:spAutoFit/>
            </a:bodyPr>
            <a:lstStyle/>
            <a:p>
              <a:pPr algn="ctr"/>
              <a:r>
                <a:rPr lang="en-US" sz="2400" dirty="0"/>
                <a:t>Cover By grace</a:t>
              </a:r>
            </a:p>
            <a:p>
              <a:pPr algn="ctr"/>
              <a:r>
                <a:rPr lang="en-US" sz="2400" dirty="0"/>
                <a:t>Repentance is not important!</a:t>
              </a:r>
            </a:p>
          </p:txBody>
        </p:sp>
      </p:grpSp>
      <p:sp>
        <p:nvSpPr>
          <p:cNvPr id="16" name="Title 1">
            <a:extLst>
              <a:ext uri="{FF2B5EF4-FFF2-40B4-BE49-F238E27FC236}">
                <a16:creationId xmlns:a16="http://schemas.microsoft.com/office/drawing/2014/main" id="{64E6F479-02AC-874A-95B5-816321A83E02}"/>
              </a:ext>
            </a:extLst>
          </p:cNvPr>
          <p:cNvSpPr>
            <a:spLocks noGrp="1"/>
          </p:cNvSpPr>
          <p:nvPr>
            <p:ph type="title"/>
          </p:nvPr>
        </p:nvSpPr>
        <p:spPr>
          <a:xfrm>
            <a:off x="1066800" y="81859"/>
            <a:ext cx="10058400" cy="1269280"/>
          </a:xfrm>
        </p:spPr>
        <p:txBody>
          <a:bodyPr>
            <a:normAutofit fontScale="90000"/>
          </a:bodyPr>
          <a:lstStyle/>
          <a:p>
            <a:pPr lvl="0">
              <a:lnSpc>
                <a:spcPct val="100000"/>
              </a:lnSpc>
              <a:spcBef>
                <a:spcPts val="0"/>
              </a:spcBef>
            </a:pPr>
            <a:r>
              <a:rPr lang="en-US" dirty="0"/>
              <a:t>Life Out of Balance</a:t>
            </a:r>
            <a:br>
              <a:rPr lang="en-US" dirty="0"/>
            </a:br>
            <a:r>
              <a:rPr lang="en-US" sz="3100" i="1" cap="none" dirty="0">
                <a:solidFill>
                  <a:prstClr val="black"/>
                </a:solidFill>
                <a:latin typeface="Rockwell" panose="02060603020205020403"/>
                <a:ea typeface="Calibri" charset="0"/>
                <a:cs typeface="Times New Roman" charset="0"/>
              </a:rPr>
              <a:t>Leaning to my own understanding</a:t>
            </a:r>
            <a:endParaRPr lang="en-US" sz="2200" i="1" cap="none" dirty="0">
              <a:solidFill>
                <a:prstClr val="black"/>
              </a:solidFill>
              <a:latin typeface="Rockwell" panose="02060603020205020403"/>
              <a:ea typeface="Calibri" charset="0"/>
              <a:cs typeface="Times New Roman" charset="0"/>
            </a:endParaRPr>
          </a:p>
        </p:txBody>
      </p:sp>
    </p:spTree>
    <p:extLst>
      <p:ext uri="{BB962C8B-B14F-4D97-AF65-F5344CB8AC3E}">
        <p14:creationId xmlns:p14="http://schemas.microsoft.com/office/powerpoint/2010/main" val="408362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C751E6D-F445-9948-B319-1F9F0A03DF80}"/>
              </a:ext>
            </a:extLst>
          </p:cNvPr>
          <p:cNvGrpSpPr/>
          <p:nvPr/>
        </p:nvGrpSpPr>
        <p:grpSpPr>
          <a:xfrm>
            <a:off x="1401383" y="3592517"/>
            <a:ext cx="9188340" cy="1511772"/>
            <a:chOff x="1401383" y="3592517"/>
            <a:chExt cx="9188340" cy="1511772"/>
          </a:xfrm>
        </p:grpSpPr>
        <p:sp>
          <p:nvSpPr>
            <p:cNvPr id="4" name="TextBox 3">
              <a:extLst>
                <a:ext uri="{FF2B5EF4-FFF2-40B4-BE49-F238E27FC236}">
                  <a16:creationId xmlns:a16="http://schemas.microsoft.com/office/drawing/2014/main" id="{A16C8340-0738-7749-91D1-24CC211B1742}"/>
                </a:ext>
              </a:extLst>
            </p:cNvPr>
            <p:cNvSpPr txBox="1"/>
            <p:nvPr/>
          </p:nvSpPr>
          <p:spPr>
            <a:xfrm>
              <a:off x="1401383" y="4381870"/>
              <a:ext cx="1108364"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Truth</a:t>
              </a:r>
            </a:p>
          </p:txBody>
        </p:sp>
        <p:sp>
          <p:nvSpPr>
            <p:cNvPr id="6" name="TextBox 5">
              <a:extLst>
                <a:ext uri="{FF2B5EF4-FFF2-40B4-BE49-F238E27FC236}">
                  <a16:creationId xmlns:a16="http://schemas.microsoft.com/office/drawing/2014/main" id="{29238D1F-E9A9-2B4A-871B-5DEBA2A9D18C}"/>
                </a:ext>
              </a:extLst>
            </p:cNvPr>
            <p:cNvSpPr txBox="1"/>
            <p:nvPr/>
          </p:nvSpPr>
          <p:spPr>
            <a:xfrm>
              <a:off x="9215140" y="4393101"/>
              <a:ext cx="1274616"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Mercy</a:t>
              </a:r>
            </a:p>
          </p:txBody>
        </p:sp>
        <p:sp>
          <p:nvSpPr>
            <p:cNvPr id="5" name="Triangle 4">
              <a:extLst>
                <a:ext uri="{FF2B5EF4-FFF2-40B4-BE49-F238E27FC236}">
                  <a16:creationId xmlns:a16="http://schemas.microsoft.com/office/drawing/2014/main" id="{F31F7F85-9DE1-374A-B9F2-5044DB4654D4}"/>
                </a:ext>
              </a:extLst>
            </p:cNvPr>
            <p:cNvSpPr/>
            <p:nvPr/>
          </p:nvSpPr>
          <p:spPr>
            <a:xfrm>
              <a:off x="5320145" y="4356144"/>
              <a:ext cx="1163782"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038B4B-E1E9-F349-AD6B-EFFEC33D1E0A}"/>
                </a:ext>
              </a:extLst>
            </p:cNvPr>
            <p:cNvSpPr/>
            <p:nvPr/>
          </p:nvSpPr>
          <p:spPr>
            <a:xfrm>
              <a:off x="1569721" y="4225617"/>
              <a:ext cx="8664628" cy="141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B7253B-C6E7-984E-BF9D-FD834C7D1BD0}"/>
                </a:ext>
              </a:extLst>
            </p:cNvPr>
            <p:cNvSpPr txBox="1"/>
            <p:nvPr/>
          </p:nvSpPr>
          <p:spPr>
            <a:xfrm>
              <a:off x="1401383" y="3643640"/>
              <a:ext cx="1832261" cy="584775"/>
            </a:xfrm>
            <a:prstGeom prst="rect">
              <a:avLst/>
            </a:prstGeom>
            <a:noFill/>
          </p:spPr>
          <p:txBody>
            <a:bodyPr wrap="square" rtlCol="0">
              <a:spAutoFit/>
            </a:bodyPr>
            <a:lstStyle/>
            <a:p>
              <a:pPr algn="ctr"/>
              <a:r>
                <a:rPr lang="en-US" b="1" dirty="0">
                  <a:solidFill>
                    <a:schemeClr val="accent1">
                      <a:lumMod val="50000"/>
                    </a:schemeClr>
                  </a:solidFill>
                </a:rPr>
                <a:t>Old Testament</a:t>
              </a:r>
              <a:r>
                <a:rPr lang="en-US" sz="1400" b="1" dirty="0">
                  <a:solidFill>
                    <a:schemeClr val="accent1">
                      <a:lumMod val="50000"/>
                    </a:schemeClr>
                  </a:solidFill>
                </a:rPr>
                <a:t> </a:t>
              </a:r>
              <a:r>
                <a:rPr lang="en-US" sz="1400" b="1" i="1" dirty="0">
                  <a:solidFill>
                    <a:schemeClr val="accent1">
                      <a:lumMod val="50000"/>
                    </a:schemeClr>
                  </a:solidFill>
                </a:rPr>
                <a:t>(The Law)</a:t>
              </a:r>
            </a:p>
          </p:txBody>
        </p:sp>
        <p:sp>
          <p:nvSpPr>
            <p:cNvPr id="9" name="TextBox 8">
              <a:extLst>
                <a:ext uri="{FF2B5EF4-FFF2-40B4-BE49-F238E27FC236}">
                  <a16:creationId xmlns:a16="http://schemas.microsoft.com/office/drawing/2014/main" id="{BD8AF868-3A74-5847-9E31-54F71B8F0212}"/>
                </a:ext>
              </a:extLst>
            </p:cNvPr>
            <p:cNvSpPr txBox="1"/>
            <p:nvPr/>
          </p:nvSpPr>
          <p:spPr>
            <a:xfrm>
              <a:off x="8532323" y="3592517"/>
              <a:ext cx="2057400" cy="584775"/>
            </a:xfrm>
            <a:prstGeom prst="rect">
              <a:avLst/>
            </a:prstGeom>
            <a:noFill/>
          </p:spPr>
          <p:txBody>
            <a:bodyPr wrap="square" rtlCol="0">
              <a:spAutoFit/>
            </a:bodyPr>
            <a:lstStyle/>
            <a:p>
              <a:pPr algn="ctr"/>
              <a:r>
                <a:rPr lang="en-US" b="1" dirty="0">
                  <a:solidFill>
                    <a:srgbClr val="002060"/>
                  </a:solidFill>
                </a:rPr>
                <a:t>New Testament</a:t>
              </a:r>
              <a:r>
                <a:rPr lang="en-US" sz="1400" b="1" dirty="0">
                  <a:solidFill>
                    <a:srgbClr val="002060"/>
                  </a:solidFill>
                </a:rPr>
                <a:t> </a:t>
              </a:r>
              <a:r>
                <a:rPr lang="en-US" sz="1400" b="1" i="1" dirty="0">
                  <a:solidFill>
                    <a:srgbClr val="002060"/>
                  </a:solidFill>
                </a:rPr>
                <a:t>(Mercy &amp; grace)</a:t>
              </a:r>
            </a:p>
          </p:txBody>
        </p:sp>
      </p:grpSp>
      <p:sp>
        <p:nvSpPr>
          <p:cNvPr id="10" name="TextBox 9">
            <a:extLst>
              <a:ext uri="{FF2B5EF4-FFF2-40B4-BE49-F238E27FC236}">
                <a16:creationId xmlns:a16="http://schemas.microsoft.com/office/drawing/2014/main" id="{D1419AB7-1627-B34E-B607-9A7D97875FBD}"/>
              </a:ext>
            </a:extLst>
          </p:cNvPr>
          <p:cNvSpPr txBox="1"/>
          <p:nvPr/>
        </p:nvSpPr>
        <p:spPr>
          <a:xfrm>
            <a:off x="4618757" y="3564736"/>
            <a:ext cx="2566555" cy="646331"/>
          </a:xfrm>
          <a:prstGeom prst="rect">
            <a:avLst/>
          </a:prstGeom>
          <a:noFill/>
        </p:spPr>
        <p:txBody>
          <a:bodyPr wrap="square" rtlCol="0">
            <a:spAutoFit/>
          </a:bodyPr>
          <a:lstStyle/>
          <a:p>
            <a:pPr algn="ctr"/>
            <a:r>
              <a:rPr lang="en-US" b="1" dirty="0">
                <a:solidFill>
                  <a:srgbClr val="7030A0"/>
                </a:solidFill>
              </a:rPr>
              <a:t>Jesus &amp; The Gospels</a:t>
            </a:r>
            <a:r>
              <a:rPr lang="en-US" sz="2000" b="1" dirty="0">
                <a:solidFill>
                  <a:srgbClr val="7030A0"/>
                </a:solidFill>
              </a:rPr>
              <a:t> </a:t>
            </a:r>
            <a:r>
              <a:rPr lang="en-US" sz="1600" b="1" i="1" dirty="0">
                <a:solidFill>
                  <a:srgbClr val="7030A0"/>
                </a:solidFill>
              </a:rPr>
              <a:t>(The Heart)</a:t>
            </a:r>
          </a:p>
        </p:txBody>
      </p:sp>
      <p:grpSp>
        <p:nvGrpSpPr>
          <p:cNvPr id="14" name="Group 13">
            <a:extLst>
              <a:ext uri="{FF2B5EF4-FFF2-40B4-BE49-F238E27FC236}">
                <a16:creationId xmlns:a16="http://schemas.microsoft.com/office/drawing/2014/main" id="{07CBAB86-1730-884C-BA56-F9B66B2CB2F7}"/>
              </a:ext>
            </a:extLst>
          </p:cNvPr>
          <p:cNvGrpSpPr/>
          <p:nvPr/>
        </p:nvGrpSpPr>
        <p:grpSpPr>
          <a:xfrm>
            <a:off x="4535628" y="1154852"/>
            <a:ext cx="2851929" cy="2333796"/>
            <a:chOff x="4463660" y="2531224"/>
            <a:chExt cx="3035690" cy="2344743"/>
          </a:xfrm>
        </p:grpSpPr>
        <p:pic>
          <p:nvPicPr>
            <p:cNvPr id="3074" name="Picture 2" descr="we Made 6 Tons More On Our Corn That We Grow At The - Tas Shop Vector Png  Clipart - Full Size Clipart (#1974646) - PinClipart">
              <a:extLst>
                <a:ext uri="{FF2B5EF4-FFF2-40B4-BE49-F238E27FC236}">
                  <a16:creationId xmlns:a16="http://schemas.microsoft.com/office/drawing/2014/main" id="{DD6AE184-1F16-3D45-AEEA-089FB8F66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660" y="2531224"/>
              <a:ext cx="3035690" cy="23447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B4A3A00-CB8D-B043-949E-7C00D54FF051}"/>
                </a:ext>
              </a:extLst>
            </p:cNvPr>
            <p:cNvSpPr txBox="1"/>
            <p:nvPr/>
          </p:nvSpPr>
          <p:spPr>
            <a:xfrm>
              <a:off x="4795572" y="3649885"/>
              <a:ext cx="2371864" cy="834895"/>
            </a:xfrm>
            <a:prstGeom prst="rect">
              <a:avLst/>
            </a:prstGeom>
            <a:noFill/>
          </p:spPr>
          <p:txBody>
            <a:bodyPr wrap="square" rtlCol="0">
              <a:spAutoFit/>
            </a:bodyPr>
            <a:lstStyle/>
            <a:p>
              <a:pPr algn="ctr"/>
              <a:r>
                <a:rPr lang="en-US" sz="2400" dirty="0"/>
                <a:t>Matthew</a:t>
              </a:r>
            </a:p>
            <a:p>
              <a:pPr algn="ctr"/>
              <a:r>
                <a:rPr lang="en-US" sz="2400" dirty="0"/>
                <a:t>Chapters 5-7</a:t>
              </a:r>
            </a:p>
          </p:txBody>
        </p:sp>
      </p:grpSp>
      <p:sp>
        <p:nvSpPr>
          <p:cNvPr id="15" name="Content Placeholder 2">
            <a:extLst>
              <a:ext uri="{FF2B5EF4-FFF2-40B4-BE49-F238E27FC236}">
                <a16:creationId xmlns:a16="http://schemas.microsoft.com/office/drawing/2014/main" id="{25A23DF3-148A-5F4D-9CAD-21D505EC1D16}"/>
              </a:ext>
            </a:extLst>
          </p:cNvPr>
          <p:cNvSpPr>
            <a:spLocks noGrp="1"/>
          </p:cNvSpPr>
          <p:nvPr>
            <p:ph idx="1"/>
          </p:nvPr>
        </p:nvSpPr>
        <p:spPr>
          <a:xfrm>
            <a:off x="348266" y="5487636"/>
            <a:ext cx="11495468" cy="1127995"/>
          </a:xfrm>
        </p:spPr>
        <p:txBody>
          <a:bodyPr>
            <a:normAutofit/>
          </a:bodyPr>
          <a:lstStyle/>
          <a:p>
            <a:pPr marL="0" indent="0" algn="ctr">
              <a:buNone/>
            </a:pPr>
            <a:r>
              <a:rPr lang="en-US" sz="2000" b="1" dirty="0"/>
              <a:t>Rightly Dividing the Word of Truth</a:t>
            </a:r>
          </a:p>
          <a:p>
            <a:pPr marL="0" indent="0" algn="ctr">
              <a:buNone/>
            </a:pPr>
            <a:r>
              <a:rPr lang="en-US" sz="2000" dirty="0"/>
              <a:t>“Study to shew thyself approved unto God, a workman that </a:t>
            </a:r>
            <a:r>
              <a:rPr lang="en-US" sz="2000" dirty="0" err="1"/>
              <a:t>needeth</a:t>
            </a:r>
            <a:r>
              <a:rPr lang="en-US" sz="2000" dirty="0"/>
              <a:t> not to be ashamed, rightly dividing the word of truth.” 2 Timothy 2:15</a:t>
            </a:r>
          </a:p>
        </p:txBody>
      </p:sp>
      <p:sp>
        <p:nvSpPr>
          <p:cNvPr id="18" name="Title 1">
            <a:extLst>
              <a:ext uri="{FF2B5EF4-FFF2-40B4-BE49-F238E27FC236}">
                <a16:creationId xmlns:a16="http://schemas.microsoft.com/office/drawing/2014/main" id="{FE4C7727-3FC8-AA45-9AF8-73FCD54AF924}"/>
              </a:ext>
            </a:extLst>
          </p:cNvPr>
          <p:cNvSpPr>
            <a:spLocks noGrp="1"/>
          </p:cNvSpPr>
          <p:nvPr>
            <p:ph type="title"/>
          </p:nvPr>
        </p:nvSpPr>
        <p:spPr>
          <a:xfrm>
            <a:off x="1066800" y="-62334"/>
            <a:ext cx="10058400" cy="1269280"/>
          </a:xfrm>
        </p:spPr>
        <p:txBody>
          <a:bodyPr>
            <a:normAutofit fontScale="90000"/>
          </a:bodyPr>
          <a:lstStyle/>
          <a:p>
            <a:pPr lvl="0">
              <a:lnSpc>
                <a:spcPct val="100000"/>
              </a:lnSpc>
              <a:spcBef>
                <a:spcPts val="0"/>
              </a:spcBef>
            </a:pPr>
            <a:r>
              <a:rPr lang="en-US" dirty="0"/>
              <a:t>Life in Balance</a:t>
            </a:r>
            <a:br>
              <a:rPr lang="en-US" dirty="0"/>
            </a:br>
            <a:r>
              <a:rPr lang="en-US" sz="3100" i="1" cap="none" dirty="0">
                <a:solidFill>
                  <a:prstClr val="black"/>
                </a:solidFill>
                <a:latin typeface="Rockwell" panose="02060603020205020403"/>
                <a:ea typeface="Calibri" charset="0"/>
                <a:cs typeface="Times New Roman" charset="0"/>
              </a:rPr>
              <a:t>Acknowledging God in all my ways</a:t>
            </a:r>
            <a:endParaRPr lang="en-US" sz="2200" i="1" cap="none" dirty="0">
              <a:solidFill>
                <a:prstClr val="black"/>
              </a:solidFill>
              <a:latin typeface="Rockwell" panose="02060603020205020403"/>
              <a:ea typeface="Calibri" charset="0"/>
              <a:cs typeface="Times New Roman" charset="0"/>
            </a:endParaRPr>
          </a:p>
        </p:txBody>
      </p:sp>
    </p:spTree>
    <p:extLst>
      <p:ext uri="{BB962C8B-B14F-4D97-AF65-F5344CB8AC3E}">
        <p14:creationId xmlns:p14="http://schemas.microsoft.com/office/powerpoint/2010/main" val="249922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fade">
                                      <p:cBhvr>
                                        <p:cTn id="25"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FCE4-FDD8-5D4D-B8A8-AF3AA760B02D}"/>
              </a:ext>
            </a:extLst>
          </p:cNvPr>
          <p:cNvSpPr>
            <a:spLocks noGrp="1"/>
          </p:cNvSpPr>
          <p:nvPr>
            <p:ph type="title"/>
          </p:nvPr>
        </p:nvSpPr>
        <p:spPr>
          <a:xfrm>
            <a:off x="1066800" y="81859"/>
            <a:ext cx="10058400" cy="998795"/>
          </a:xfrm>
        </p:spPr>
        <p:txBody>
          <a:bodyPr>
            <a:normAutofit fontScale="90000"/>
          </a:bodyPr>
          <a:lstStyle/>
          <a:p>
            <a:pPr lvl="0">
              <a:lnSpc>
                <a:spcPct val="100000"/>
              </a:lnSpc>
              <a:spcBef>
                <a:spcPts val="0"/>
              </a:spcBef>
            </a:pPr>
            <a:r>
              <a:rPr lang="en-US" dirty="0"/>
              <a:t>Jesus provides Balance</a:t>
            </a:r>
            <a:br>
              <a:rPr lang="en-US" dirty="0"/>
            </a:br>
            <a:r>
              <a:rPr lang="en-US" sz="2200" i="1" cap="none" dirty="0">
                <a:solidFill>
                  <a:prstClr val="black"/>
                </a:solidFill>
                <a:latin typeface="Rockwell" panose="02060603020205020403"/>
                <a:ea typeface="Calibri" charset="0"/>
                <a:cs typeface="Times New Roman" charset="0"/>
              </a:rPr>
              <a:t>Matthew Chapters 5 - 7</a:t>
            </a:r>
            <a:endParaRPr lang="en-US" dirty="0"/>
          </a:p>
        </p:txBody>
      </p:sp>
      <p:sp>
        <p:nvSpPr>
          <p:cNvPr id="3" name="Content Placeholder 2">
            <a:extLst>
              <a:ext uri="{FF2B5EF4-FFF2-40B4-BE49-F238E27FC236}">
                <a16:creationId xmlns:a16="http://schemas.microsoft.com/office/drawing/2014/main" id="{4D11D5CA-E8BB-9447-92B3-AC50DBE762F6}"/>
              </a:ext>
            </a:extLst>
          </p:cNvPr>
          <p:cNvSpPr>
            <a:spLocks noGrp="1"/>
          </p:cNvSpPr>
          <p:nvPr>
            <p:ph idx="1"/>
          </p:nvPr>
        </p:nvSpPr>
        <p:spPr>
          <a:xfrm>
            <a:off x="1066800" y="1403604"/>
            <a:ext cx="10058400" cy="2870832"/>
          </a:xfrm>
        </p:spPr>
        <p:txBody>
          <a:bodyPr>
            <a:normAutofit fontScale="92500" lnSpcReduction="10000"/>
          </a:bodyPr>
          <a:lstStyle/>
          <a:p>
            <a:r>
              <a:rPr lang="en-US" sz="2800" dirty="0"/>
              <a:t>Jesus provides Balance between the Old and the New</a:t>
            </a:r>
          </a:p>
          <a:p>
            <a:pPr lvl="1"/>
            <a:r>
              <a:rPr lang="en-US" sz="2400" dirty="0"/>
              <a:t>Blessings (5:1-11)</a:t>
            </a:r>
          </a:p>
          <a:p>
            <a:pPr lvl="1"/>
            <a:r>
              <a:rPr lang="en-US" sz="2400" dirty="0"/>
              <a:t>Justice &amp; Reconciliation (5:21-26)</a:t>
            </a:r>
          </a:p>
          <a:p>
            <a:pPr lvl="1"/>
            <a:r>
              <a:rPr lang="en-US" sz="2400" dirty="0"/>
              <a:t>Marriage &amp; Adultery (5:28)</a:t>
            </a:r>
          </a:p>
          <a:p>
            <a:pPr lvl="1"/>
            <a:r>
              <a:rPr lang="en-US" sz="2400" dirty="0"/>
              <a:t>Giving (6:1-4)</a:t>
            </a:r>
          </a:p>
          <a:p>
            <a:pPr lvl="1"/>
            <a:r>
              <a:rPr lang="en-US" sz="2400" dirty="0"/>
              <a:t>Principles of Prayer &amp; Fasting (6:5-18)</a:t>
            </a:r>
          </a:p>
          <a:p>
            <a:pPr lvl="1"/>
            <a:r>
              <a:rPr lang="en-US" sz="2400" dirty="0"/>
              <a:t>Resource Management (6:19-34)</a:t>
            </a:r>
          </a:p>
          <a:p>
            <a:pPr lvl="1"/>
            <a:r>
              <a:rPr lang="en-US" sz="2400" dirty="0"/>
              <a:t>Personal Interactions – Cast judgment or Inspecting fruit (7:1-29)</a:t>
            </a:r>
          </a:p>
          <a:p>
            <a:pPr lvl="1"/>
            <a:endParaRPr lang="en-US" sz="2400" dirty="0"/>
          </a:p>
          <a:p>
            <a:endParaRPr lang="en-US" sz="2800" dirty="0"/>
          </a:p>
        </p:txBody>
      </p:sp>
      <p:sp>
        <p:nvSpPr>
          <p:cNvPr id="4" name="TextBox 3">
            <a:extLst>
              <a:ext uri="{FF2B5EF4-FFF2-40B4-BE49-F238E27FC236}">
                <a16:creationId xmlns:a16="http://schemas.microsoft.com/office/drawing/2014/main" id="{A16C8340-0738-7749-91D1-24CC211B1742}"/>
              </a:ext>
            </a:extLst>
          </p:cNvPr>
          <p:cNvSpPr txBox="1"/>
          <p:nvPr/>
        </p:nvSpPr>
        <p:spPr>
          <a:xfrm>
            <a:off x="1735281" y="5875016"/>
            <a:ext cx="1108364"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Truth</a:t>
            </a:r>
          </a:p>
        </p:txBody>
      </p:sp>
      <p:sp>
        <p:nvSpPr>
          <p:cNvPr id="6" name="TextBox 5">
            <a:extLst>
              <a:ext uri="{FF2B5EF4-FFF2-40B4-BE49-F238E27FC236}">
                <a16:creationId xmlns:a16="http://schemas.microsoft.com/office/drawing/2014/main" id="{29238D1F-E9A9-2B4A-871B-5DEBA2A9D18C}"/>
              </a:ext>
            </a:extLst>
          </p:cNvPr>
          <p:cNvSpPr txBox="1"/>
          <p:nvPr/>
        </p:nvSpPr>
        <p:spPr>
          <a:xfrm>
            <a:off x="8728362" y="5859430"/>
            <a:ext cx="1274616"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Mercy</a:t>
            </a:r>
          </a:p>
        </p:txBody>
      </p:sp>
      <p:sp>
        <p:nvSpPr>
          <p:cNvPr id="5" name="Triangle 4">
            <a:extLst>
              <a:ext uri="{FF2B5EF4-FFF2-40B4-BE49-F238E27FC236}">
                <a16:creationId xmlns:a16="http://schemas.microsoft.com/office/drawing/2014/main" id="{F31F7F85-9DE1-374A-B9F2-5044DB4654D4}"/>
              </a:ext>
            </a:extLst>
          </p:cNvPr>
          <p:cNvSpPr/>
          <p:nvPr/>
        </p:nvSpPr>
        <p:spPr>
          <a:xfrm>
            <a:off x="5167746" y="5902036"/>
            <a:ext cx="1163782"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038B4B-E1E9-F349-AD6B-EFFEC33D1E0A}"/>
              </a:ext>
            </a:extLst>
          </p:cNvPr>
          <p:cNvSpPr/>
          <p:nvPr/>
        </p:nvSpPr>
        <p:spPr>
          <a:xfrm>
            <a:off x="1790701" y="5765079"/>
            <a:ext cx="7917872" cy="125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B7253B-C6E7-984E-BF9D-FD834C7D1BD0}"/>
              </a:ext>
            </a:extLst>
          </p:cNvPr>
          <p:cNvSpPr txBox="1"/>
          <p:nvPr/>
        </p:nvSpPr>
        <p:spPr>
          <a:xfrm>
            <a:off x="1593273" y="5125335"/>
            <a:ext cx="1832261" cy="584775"/>
          </a:xfrm>
          <a:prstGeom prst="rect">
            <a:avLst/>
          </a:prstGeom>
          <a:noFill/>
        </p:spPr>
        <p:txBody>
          <a:bodyPr wrap="square" rtlCol="0">
            <a:spAutoFit/>
          </a:bodyPr>
          <a:lstStyle/>
          <a:p>
            <a:pPr algn="ctr"/>
            <a:r>
              <a:rPr lang="en-US" b="1" dirty="0">
                <a:solidFill>
                  <a:schemeClr val="accent1">
                    <a:lumMod val="50000"/>
                  </a:schemeClr>
                </a:solidFill>
              </a:rPr>
              <a:t>Old Testament</a:t>
            </a:r>
            <a:r>
              <a:rPr lang="en-US" sz="1400" b="1" dirty="0">
                <a:solidFill>
                  <a:schemeClr val="accent1">
                    <a:lumMod val="50000"/>
                  </a:schemeClr>
                </a:solidFill>
              </a:rPr>
              <a:t> </a:t>
            </a:r>
            <a:r>
              <a:rPr lang="en-US" sz="1400" b="1" i="1" dirty="0">
                <a:solidFill>
                  <a:schemeClr val="accent1">
                    <a:lumMod val="50000"/>
                  </a:schemeClr>
                </a:solidFill>
              </a:rPr>
              <a:t>(The Law)</a:t>
            </a:r>
          </a:p>
        </p:txBody>
      </p:sp>
      <p:sp>
        <p:nvSpPr>
          <p:cNvPr id="9" name="TextBox 8">
            <a:extLst>
              <a:ext uri="{FF2B5EF4-FFF2-40B4-BE49-F238E27FC236}">
                <a16:creationId xmlns:a16="http://schemas.microsoft.com/office/drawing/2014/main" id="{BD8AF868-3A74-5847-9E31-54F71B8F0212}"/>
              </a:ext>
            </a:extLst>
          </p:cNvPr>
          <p:cNvSpPr txBox="1"/>
          <p:nvPr/>
        </p:nvSpPr>
        <p:spPr>
          <a:xfrm>
            <a:off x="7971557" y="5133128"/>
            <a:ext cx="2057400" cy="584775"/>
          </a:xfrm>
          <a:prstGeom prst="rect">
            <a:avLst/>
          </a:prstGeom>
          <a:noFill/>
        </p:spPr>
        <p:txBody>
          <a:bodyPr wrap="square" rtlCol="0">
            <a:spAutoFit/>
          </a:bodyPr>
          <a:lstStyle/>
          <a:p>
            <a:pPr algn="ctr"/>
            <a:r>
              <a:rPr lang="en-US" b="1" dirty="0">
                <a:solidFill>
                  <a:srgbClr val="002060"/>
                </a:solidFill>
              </a:rPr>
              <a:t>New Testament</a:t>
            </a:r>
            <a:r>
              <a:rPr lang="en-US" sz="1400" b="1" dirty="0">
                <a:solidFill>
                  <a:srgbClr val="002060"/>
                </a:solidFill>
              </a:rPr>
              <a:t> </a:t>
            </a:r>
            <a:r>
              <a:rPr lang="en-US" sz="1400" b="1" i="1" dirty="0">
                <a:solidFill>
                  <a:srgbClr val="002060"/>
                </a:solidFill>
              </a:rPr>
              <a:t>(Mercy &amp; grace)</a:t>
            </a:r>
          </a:p>
        </p:txBody>
      </p:sp>
      <p:sp>
        <p:nvSpPr>
          <p:cNvPr id="10" name="TextBox 9">
            <a:extLst>
              <a:ext uri="{FF2B5EF4-FFF2-40B4-BE49-F238E27FC236}">
                <a16:creationId xmlns:a16="http://schemas.microsoft.com/office/drawing/2014/main" id="{D1419AB7-1627-B34E-B607-9A7D97875FBD}"/>
              </a:ext>
            </a:extLst>
          </p:cNvPr>
          <p:cNvSpPr txBox="1"/>
          <p:nvPr/>
        </p:nvSpPr>
        <p:spPr>
          <a:xfrm>
            <a:off x="4720937" y="4782070"/>
            <a:ext cx="2057400" cy="984885"/>
          </a:xfrm>
          <a:prstGeom prst="rect">
            <a:avLst/>
          </a:prstGeom>
          <a:noFill/>
        </p:spPr>
        <p:txBody>
          <a:bodyPr wrap="square" rtlCol="0">
            <a:spAutoFit/>
          </a:bodyPr>
          <a:lstStyle/>
          <a:p>
            <a:pPr algn="ctr"/>
            <a:r>
              <a:rPr lang="en-US" sz="2000" b="1" dirty="0">
                <a:solidFill>
                  <a:srgbClr val="7030A0"/>
                </a:solidFill>
              </a:rPr>
              <a:t>Jesus &amp; the Gospels</a:t>
            </a:r>
          </a:p>
          <a:p>
            <a:pPr algn="ctr"/>
            <a:r>
              <a:rPr lang="en-US" sz="1600" b="1" i="1" dirty="0">
                <a:solidFill>
                  <a:srgbClr val="7030A0"/>
                </a:solidFill>
              </a:rPr>
              <a:t>(The Heart)</a:t>
            </a:r>
          </a:p>
        </p:txBody>
      </p:sp>
    </p:spTree>
    <p:extLst>
      <p:ext uri="{BB962C8B-B14F-4D97-AF65-F5344CB8AC3E}">
        <p14:creationId xmlns:p14="http://schemas.microsoft.com/office/powerpoint/2010/main" val="367496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D6D7-ADC9-D44B-8224-AB3765026EAD}"/>
              </a:ext>
            </a:extLst>
          </p:cNvPr>
          <p:cNvSpPr>
            <a:spLocks noGrp="1"/>
          </p:cNvSpPr>
          <p:nvPr>
            <p:ph type="title"/>
          </p:nvPr>
        </p:nvSpPr>
        <p:spPr>
          <a:xfrm>
            <a:off x="838200" y="155600"/>
            <a:ext cx="10515600" cy="654426"/>
          </a:xfrm>
        </p:spPr>
        <p:txBody>
          <a:bodyPr>
            <a:normAutofit/>
          </a:bodyPr>
          <a:lstStyle/>
          <a:p>
            <a:pPr algn="ctr"/>
            <a:r>
              <a:rPr lang="en-US" sz="3200" b="1" i="1" dirty="0"/>
              <a:t>Data – Information – Knowledge – Wisdom </a:t>
            </a:r>
            <a:endParaRPr lang="en-US" b="1" i="1" dirty="0"/>
          </a:p>
        </p:txBody>
      </p:sp>
      <p:sp>
        <p:nvSpPr>
          <p:cNvPr id="11" name="Footer Placeholder 10">
            <a:extLst>
              <a:ext uri="{FF2B5EF4-FFF2-40B4-BE49-F238E27FC236}">
                <a16:creationId xmlns:a16="http://schemas.microsoft.com/office/drawing/2014/main" id="{1FFAA47F-5B48-0043-8971-D4EF05CBF94C}"/>
              </a:ext>
            </a:extLst>
          </p:cNvPr>
          <p:cNvSpPr>
            <a:spLocks noGrp="1"/>
          </p:cNvSpPr>
          <p:nvPr>
            <p:ph type="ftr" sz="quarter" idx="11"/>
          </p:nvPr>
        </p:nvSpPr>
        <p:spPr>
          <a:xfrm>
            <a:off x="3482707" y="715247"/>
            <a:ext cx="5226586" cy="365125"/>
          </a:xfrm>
        </p:spPr>
        <p:txBody>
          <a:bodyPr/>
          <a:lstStyle/>
          <a:p>
            <a:r>
              <a:rPr lang="en-US" sz="1600" dirty="0"/>
              <a:t>Precept upon precept; line upon line... Isaiah 28:10</a:t>
            </a:r>
          </a:p>
        </p:txBody>
      </p:sp>
      <p:grpSp>
        <p:nvGrpSpPr>
          <p:cNvPr id="24" name="Group 23">
            <a:extLst>
              <a:ext uri="{FF2B5EF4-FFF2-40B4-BE49-F238E27FC236}">
                <a16:creationId xmlns:a16="http://schemas.microsoft.com/office/drawing/2014/main" id="{643201A7-D8B2-8A4E-A80B-DA7089BD4CC9}"/>
              </a:ext>
            </a:extLst>
          </p:cNvPr>
          <p:cNvGrpSpPr/>
          <p:nvPr/>
        </p:nvGrpSpPr>
        <p:grpSpPr>
          <a:xfrm>
            <a:off x="2110803" y="5087872"/>
            <a:ext cx="8833772" cy="1531567"/>
            <a:chOff x="2110803" y="5087872"/>
            <a:chExt cx="8833772" cy="1531567"/>
          </a:xfrm>
        </p:grpSpPr>
        <p:pic>
          <p:nvPicPr>
            <p:cNvPr id="4" name="Picture 3">
              <a:extLst>
                <a:ext uri="{FF2B5EF4-FFF2-40B4-BE49-F238E27FC236}">
                  <a16:creationId xmlns:a16="http://schemas.microsoft.com/office/drawing/2014/main" id="{50B2FFA4-BE2E-E24D-BD5C-4832FB0FF8A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38" b="100000" l="0" r="100000"/>
                      </a14:imgEffect>
                      <a14:imgEffect>
                        <a14:brightnessContrast contrast="-40000"/>
                      </a14:imgEffect>
                    </a14:imgLayer>
                  </a14:imgProps>
                </a:ext>
              </a:extLst>
            </a:blip>
            <a:stretch>
              <a:fillRect/>
            </a:stretch>
          </p:blipFill>
          <p:spPr>
            <a:xfrm>
              <a:off x="8721332" y="5087872"/>
              <a:ext cx="2223243" cy="1531567"/>
            </a:xfrm>
            <a:prstGeom prst="rect">
              <a:avLst/>
            </a:prstGeom>
          </p:spPr>
        </p:pic>
        <p:sp>
          <p:nvSpPr>
            <p:cNvPr id="14" name="Freeform 13">
              <a:extLst>
                <a:ext uri="{FF2B5EF4-FFF2-40B4-BE49-F238E27FC236}">
                  <a16:creationId xmlns:a16="http://schemas.microsoft.com/office/drawing/2014/main" id="{9510B584-D93F-7044-9BAF-9BDA2012725F}"/>
                </a:ext>
              </a:extLst>
            </p:cNvPr>
            <p:cNvSpPr/>
            <p:nvPr/>
          </p:nvSpPr>
          <p:spPr>
            <a:xfrm>
              <a:off x="2110803" y="5331629"/>
              <a:ext cx="6129814" cy="1125582"/>
            </a:xfrm>
            <a:custGeom>
              <a:avLst/>
              <a:gdLst>
                <a:gd name="connsiteX0" fmla="*/ 0 w 8128000"/>
                <a:gd name="connsiteY0" fmla="*/ 1354666 h 1354666"/>
                <a:gd name="connsiteX1" fmla="*/ 1016000 w 8128000"/>
                <a:gd name="connsiteY1" fmla="*/ 0 h 1354666"/>
                <a:gd name="connsiteX2" fmla="*/ 7112001 w 8128000"/>
                <a:gd name="connsiteY2" fmla="*/ 0 h 1354666"/>
                <a:gd name="connsiteX3" fmla="*/ 8128000 w 8128000"/>
                <a:gd name="connsiteY3" fmla="*/ 1354666 h 1354666"/>
                <a:gd name="connsiteX4" fmla="*/ 0 w 8128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354666">
                  <a:moveTo>
                    <a:pt x="0" y="1354666"/>
                  </a:moveTo>
                  <a:lnTo>
                    <a:pt x="1016000" y="0"/>
                  </a:lnTo>
                  <a:lnTo>
                    <a:pt x="7112001" y="0"/>
                  </a:lnTo>
                  <a:lnTo>
                    <a:pt x="8128000" y="1354666"/>
                  </a:lnTo>
                  <a:lnTo>
                    <a:pt x="0" y="1354666"/>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0659" tIns="48260" rIns="1470661" bIns="48260" numCol="1" spcCol="1270" anchor="ctr" anchorCtr="0">
              <a:noAutofit/>
            </a:bodyPr>
            <a:lstStyle/>
            <a:p>
              <a:pPr marL="0" lvl="0" indent="0" algn="ctr" defTabSz="1689100">
                <a:lnSpc>
                  <a:spcPct val="90000"/>
                </a:lnSpc>
                <a:spcBef>
                  <a:spcPct val="0"/>
                </a:spcBef>
                <a:spcAft>
                  <a:spcPct val="35000"/>
                </a:spcAft>
                <a:buNone/>
              </a:pPr>
              <a:r>
                <a:rPr lang="en-US" sz="3200" b="1" kern="1200" dirty="0">
                  <a:solidFill>
                    <a:schemeClr val="tx1"/>
                  </a:solidFill>
                </a:rPr>
                <a:t>Data</a:t>
              </a:r>
            </a:p>
            <a:p>
              <a:pPr marL="0" lvl="0" indent="0" algn="ctr" defTabSz="1689100">
                <a:lnSpc>
                  <a:spcPct val="90000"/>
                </a:lnSpc>
                <a:spcBef>
                  <a:spcPct val="0"/>
                </a:spcBef>
                <a:spcAft>
                  <a:spcPct val="35000"/>
                </a:spcAft>
                <a:buNone/>
              </a:pPr>
              <a:r>
                <a:rPr lang="en-US" sz="3200" dirty="0">
                  <a:solidFill>
                    <a:srgbClr val="C00000"/>
                  </a:solidFill>
                </a:rPr>
                <a:t>Symbols</a:t>
              </a:r>
              <a:endParaRPr lang="en-US" sz="3200" kern="1200" dirty="0">
                <a:solidFill>
                  <a:srgbClr val="C00000"/>
                </a:solidFill>
              </a:endParaRPr>
            </a:p>
          </p:txBody>
        </p:sp>
      </p:grpSp>
      <p:grpSp>
        <p:nvGrpSpPr>
          <p:cNvPr id="26" name="Group 25">
            <a:extLst>
              <a:ext uri="{FF2B5EF4-FFF2-40B4-BE49-F238E27FC236}">
                <a16:creationId xmlns:a16="http://schemas.microsoft.com/office/drawing/2014/main" id="{0CA6DBF0-4537-BE4E-A9B1-7B1D52F1AFEB}"/>
              </a:ext>
            </a:extLst>
          </p:cNvPr>
          <p:cNvGrpSpPr/>
          <p:nvPr/>
        </p:nvGrpSpPr>
        <p:grpSpPr>
          <a:xfrm>
            <a:off x="174387" y="1371650"/>
            <a:ext cx="1820688" cy="1941723"/>
            <a:chOff x="174387" y="1371650"/>
            <a:chExt cx="1820688" cy="1941723"/>
          </a:xfrm>
        </p:grpSpPr>
        <p:sp>
          <p:nvSpPr>
            <p:cNvPr id="16" name="Left Brace 15">
              <a:extLst>
                <a:ext uri="{FF2B5EF4-FFF2-40B4-BE49-F238E27FC236}">
                  <a16:creationId xmlns:a16="http://schemas.microsoft.com/office/drawing/2014/main" id="{A2F9E214-35BA-B843-A12E-BA08F3BFA399}"/>
                </a:ext>
              </a:extLst>
            </p:cNvPr>
            <p:cNvSpPr/>
            <p:nvPr/>
          </p:nvSpPr>
          <p:spPr>
            <a:xfrm>
              <a:off x="1423221" y="1371650"/>
              <a:ext cx="571854" cy="194172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4942AAAC-C620-D54F-969A-73AD86560A7A}"/>
                </a:ext>
              </a:extLst>
            </p:cNvPr>
            <p:cNvSpPr txBox="1"/>
            <p:nvPr/>
          </p:nvSpPr>
          <p:spPr>
            <a:xfrm>
              <a:off x="174387" y="2139466"/>
              <a:ext cx="1553378" cy="369332"/>
            </a:xfrm>
            <a:prstGeom prst="rect">
              <a:avLst/>
            </a:prstGeom>
            <a:noFill/>
          </p:spPr>
          <p:txBody>
            <a:bodyPr wrap="square" rtlCol="0">
              <a:spAutoFit/>
            </a:bodyPr>
            <a:lstStyle/>
            <a:p>
              <a:r>
                <a:rPr lang="en-US" b="1" dirty="0"/>
                <a:t>The Heart</a:t>
              </a:r>
            </a:p>
          </p:txBody>
        </p:sp>
      </p:grpSp>
      <p:grpSp>
        <p:nvGrpSpPr>
          <p:cNvPr id="25" name="Group 24">
            <a:extLst>
              <a:ext uri="{FF2B5EF4-FFF2-40B4-BE49-F238E27FC236}">
                <a16:creationId xmlns:a16="http://schemas.microsoft.com/office/drawing/2014/main" id="{3A1A9EB5-45DD-164B-899E-6C7F96BBDDE7}"/>
              </a:ext>
            </a:extLst>
          </p:cNvPr>
          <p:cNvGrpSpPr/>
          <p:nvPr/>
        </p:nvGrpSpPr>
        <p:grpSpPr>
          <a:xfrm>
            <a:off x="174387" y="3429000"/>
            <a:ext cx="1820177" cy="3028211"/>
            <a:chOff x="174387" y="3429000"/>
            <a:chExt cx="1820177" cy="3028211"/>
          </a:xfrm>
        </p:grpSpPr>
        <p:sp>
          <p:nvSpPr>
            <p:cNvPr id="17" name="Left Brace 16">
              <a:extLst>
                <a:ext uri="{FF2B5EF4-FFF2-40B4-BE49-F238E27FC236}">
                  <a16:creationId xmlns:a16="http://schemas.microsoft.com/office/drawing/2014/main" id="{4472FE87-894A-7441-A157-0E528C8B2227}"/>
                </a:ext>
              </a:extLst>
            </p:cNvPr>
            <p:cNvSpPr/>
            <p:nvPr/>
          </p:nvSpPr>
          <p:spPr>
            <a:xfrm>
              <a:off x="1422710" y="3429000"/>
              <a:ext cx="571854" cy="302821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B6EFE9EC-60E8-C249-AFF6-7BA1B5D5732A}"/>
                </a:ext>
              </a:extLst>
            </p:cNvPr>
            <p:cNvSpPr txBox="1"/>
            <p:nvPr/>
          </p:nvSpPr>
          <p:spPr>
            <a:xfrm>
              <a:off x="174387" y="4758439"/>
              <a:ext cx="1553378" cy="369332"/>
            </a:xfrm>
            <a:prstGeom prst="rect">
              <a:avLst/>
            </a:prstGeom>
            <a:noFill/>
          </p:spPr>
          <p:txBody>
            <a:bodyPr wrap="square" rtlCol="0">
              <a:spAutoFit/>
            </a:bodyPr>
            <a:lstStyle/>
            <a:p>
              <a:r>
                <a:rPr lang="en-US" b="1" dirty="0"/>
                <a:t>The Mind</a:t>
              </a:r>
            </a:p>
          </p:txBody>
        </p:sp>
      </p:grpSp>
      <p:grpSp>
        <p:nvGrpSpPr>
          <p:cNvPr id="28" name="Group 27">
            <a:extLst>
              <a:ext uri="{FF2B5EF4-FFF2-40B4-BE49-F238E27FC236}">
                <a16:creationId xmlns:a16="http://schemas.microsoft.com/office/drawing/2014/main" id="{A4335363-4EB8-4B42-AC9A-A1A07E87D3CF}"/>
              </a:ext>
            </a:extLst>
          </p:cNvPr>
          <p:cNvGrpSpPr/>
          <p:nvPr/>
        </p:nvGrpSpPr>
        <p:grpSpPr>
          <a:xfrm>
            <a:off x="3680648" y="2685448"/>
            <a:ext cx="8025824" cy="1125582"/>
            <a:chOff x="3680648" y="2685448"/>
            <a:chExt cx="8025824" cy="1125582"/>
          </a:xfrm>
        </p:grpSpPr>
        <p:sp>
          <p:nvSpPr>
            <p:cNvPr id="12" name="Freeform 11">
              <a:extLst>
                <a:ext uri="{FF2B5EF4-FFF2-40B4-BE49-F238E27FC236}">
                  <a16:creationId xmlns:a16="http://schemas.microsoft.com/office/drawing/2014/main" id="{0AC084A0-10F7-CB49-AD5B-014163EE73F1}"/>
                </a:ext>
              </a:extLst>
            </p:cNvPr>
            <p:cNvSpPr/>
            <p:nvPr/>
          </p:nvSpPr>
          <p:spPr>
            <a:xfrm>
              <a:off x="3680648" y="2685448"/>
              <a:ext cx="2971264" cy="1125582"/>
            </a:xfrm>
            <a:custGeom>
              <a:avLst/>
              <a:gdLst>
                <a:gd name="connsiteX0" fmla="*/ 0 w 4064000"/>
                <a:gd name="connsiteY0" fmla="*/ 1354666 h 1354666"/>
                <a:gd name="connsiteX1" fmla="*/ 1016000 w 4064000"/>
                <a:gd name="connsiteY1" fmla="*/ 0 h 1354666"/>
                <a:gd name="connsiteX2" fmla="*/ 3048001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1" y="0"/>
                  </a:lnTo>
                  <a:lnTo>
                    <a:pt x="4064000" y="1354666"/>
                  </a:lnTo>
                  <a:lnTo>
                    <a:pt x="0" y="1354666"/>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9459" tIns="48260" rIns="759461" bIns="48260" numCol="1" spcCol="1270" anchor="ctr" anchorCtr="0">
              <a:noAutofit/>
            </a:bodyPr>
            <a:lstStyle/>
            <a:p>
              <a:pPr marL="0" lvl="0" indent="0" algn="ctr" defTabSz="1689100">
                <a:lnSpc>
                  <a:spcPct val="90000"/>
                </a:lnSpc>
                <a:spcBef>
                  <a:spcPct val="0"/>
                </a:spcBef>
                <a:spcAft>
                  <a:spcPct val="35000"/>
                </a:spcAft>
                <a:buNone/>
              </a:pPr>
              <a:r>
                <a:rPr lang="en-US" sz="2000" b="1" kern="1200" dirty="0">
                  <a:solidFill>
                    <a:schemeClr val="tx1"/>
                  </a:solidFill>
                </a:rPr>
                <a:t>Knowledge</a:t>
              </a:r>
            </a:p>
            <a:p>
              <a:pPr marL="0" lvl="0" indent="0" algn="ctr" defTabSz="1689100">
                <a:lnSpc>
                  <a:spcPct val="90000"/>
                </a:lnSpc>
                <a:spcBef>
                  <a:spcPct val="0"/>
                </a:spcBef>
                <a:spcAft>
                  <a:spcPct val="35000"/>
                </a:spcAft>
                <a:buNone/>
              </a:pPr>
              <a:r>
                <a:rPr lang="en-US" sz="2000" dirty="0">
                  <a:solidFill>
                    <a:srgbClr val="C00000"/>
                  </a:solidFill>
                </a:rPr>
                <a:t>Studying</a:t>
              </a:r>
              <a:endParaRPr lang="en-US" sz="2000" kern="1200" dirty="0">
                <a:solidFill>
                  <a:srgbClr val="C00000"/>
                </a:solidFill>
              </a:endParaRPr>
            </a:p>
          </p:txBody>
        </p:sp>
        <p:sp>
          <p:nvSpPr>
            <p:cNvPr id="20" name="TextBox 19">
              <a:extLst>
                <a:ext uri="{FF2B5EF4-FFF2-40B4-BE49-F238E27FC236}">
                  <a16:creationId xmlns:a16="http://schemas.microsoft.com/office/drawing/2014/main" id="{AD11A838-D22C-F544-9FB8-316D3C5EDD74}"/>
                </a:ext>
              </a:extLst>
            </p:cNvPr>
            <p:cNvSpPr txBox="1"/>
            <p:nvPr/>
          </p:nvSpPr>
          <p:spPr>
            <a:xfrm>
              <a:off x="6651912" y="2762836"/>
              <a:ext cx="5054560" cy="738664"/>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sz="1400" dirty="0"/>
                <a:t>Delight in the  Scriptures and Meditate. </a:t>
              </a:r>
              <a:r>
                <a:rPr lang="en-US" sz="1400" i="1" dirty="0"/>
                <a:t>Psalms 1:1-2</a:t>
              </a:r>
            </a:p>
            <a:p>
              <a:pPr marL="285750" indent="-285750">
                <a:buFont typeface="Arial" panose="020B0604020202020204" pitchFamily="34" charset="0"/>
                <a:buChar char="•"/>
              </a:pPr>
              <a:r>
                <a:rPr lang="en-US" sz="1400" dirty="0"/>
                <a:t>Study to shew thyself approved unto God. </a:t>
              </a:r>
              <a:r>
                <a:rPr lang="en-US" sz="1400" i="1" dirty="0"/>
                <a:t>2 Tim 2:15</a:t>
              </a:r>
            </a:p>
            <a:p>
              <a:pPr marL="285750" indent="-285750">
                <a:buFont typeface="Arial" panose="020B0604020202020204" pitchFamily="34" charset="0"/>
                <a:buChar char="•"/>
              </a:pPr>
              <a:r>
                <a:rPr lang="en-US" sz="1400" i="1" dirty="0"/>
                <a:t>…</a:t>
              </a:r>
              <a:r>
                <a:rPr lang="en-US" sz="1400" dirty="0"/>
                <a:t>And much study is a weariness of the flesh.</a:t>
              </a:r>
              <a:r>
                <a:rPr lang="en-US" sz="1400" i="1" dirty="0"/>
                <a:t> Eccl 12:12</a:t>
              </a:r>
            </a:p>
          </p:txBody>
        </p:sp>
      </p:grpSp>
      <p:grpSp>
        <p:nvGrpSpPr>
          <p:cNvPr id="27" name="Group 26">
            <a:extLst>
              <a:ext uri="{FF2B5EF4-FFF2-40B4-BE49-F238E27FC236}">
                <a16:creationId xmlns:a16="http://schemas.microsoft.com/office/drawing/2014/main" id="{9C124966-F669-824D-82E8-F4B200457724}"/>
              </a:ext>
            </a:extLst>
          </p:cNvPr>
          <p:cNvGrpSpPr/>
          <p:nvPr/>
        </p:nvGrpSpPr>
        <p:grpSpPr>
          <a:xfrm>
            <a:off x="2937832" y="3993592"/>
            <a:ext cx="8768640" cy="1125582"/>
            <a:chOff x="2937832" y="3993592"/>
            <a:chExt cx="8768640" cy="1125582"/>
          </a:xfrm>
        </p:grpSpPr>
        <p:sp>
          <p:nvSpPr>
            <p:cNvPr id="13" name="Freeform 12">
              <a:extLst>
                <a:ext uri="{FF2B5EF4-FFF2-40B4-BE49-F238E27FC236}">
                  <a16:creationId xmlns:a16="http://schemas.microsoft.com/office/drawing/2014/main" id="{58AD98AF-FA38-7D41-8011-6CE29909551B}"/>
                </a:ext>
              </a:extLst>
            </p:cNvPr>
            <p:cNvSpPr/>
            <p:nvPr/>
          </p:nvSpPr>
          <p:spPr>
            <a:xfrm>
              <a:off x="2937832" y="3993592"/>
              <a:ext cx="4456896" cy="1125582"/>
            </a:xfrm>
            <a:custGeom>
              <a:avLst/>
              <a:gdLst>
                <a:gd name="connsiteX0" fmla="*/ 0 w 6096000"/>
                <a:gd name="connsiteY0" fmla="*/ 1354666 h 1354666"/>
                <a:gd name="connsiteX1" fmla="*/ 1016000 w 6096000"/>
                <a:gd name="connsiteY1" fmla="*/ 0 h 1354666"/>
                <a:gd name="connsiteX2" fmla="*/ 5080001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1" y="0"/>
                  </a:lnTo>
                  <a:lnTo>
                    <a:pt x="6096000" y="1354666"/>
                  </a:lnTo>
                  <a:lnTo>
                    <a:pt x="0" y="1354666"/>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5060" tIns="48260" rIns="1115060" bIns="48260" numCol="1" spcCol="1270" anchor="ctr" anchorCtr="0">
              <a:noAutofit/>
            </a:bodyPr>
            <a:lstStyle/>
            <a:p>
              <a:pPr marL="0" lvl="0" indent="0" algn="ctr" defTabSz="1689100">
                <a:lnSpc>
                  <a:spcPct val="90000"/>
                </a:lnSpc>
                <a:spcBef>
                  <a:spcPct val="0"/>
                </a:spcBef>
                <a:spcAft>
                  <a:spcPct val="35000"/>
                </a:spcAft>
                <a:buNone/>
              </a:pPr>
              <a:r>
                <a:rPr lang="en-US" sz="2400" b="1" kern="1200" dirty="0">
                  <a:solidFill>
                    <a:schemeClr val="tx1"/>
                  </a:solidFill>
                </a:rPr>
                <a:t>Information</a:t>
              </a:r>
            </a:p>
            <a:p>
              <a:pPr marL="0" lvl="0" indent="0" algn="ctr" defTabSz="1689100">
                <a:lnSpc>
                  <a:spcPct val="90000"/>
                </a:lnSpc>
                <a:spcBef>
                  <a:spcPct val="0"/>
                </a:spcBef>
                <a:spcAft>
                  <a:spcPct val="35000"/>
                </a:spcAft>
                <a:buNone/>
              </a:pPr>
              <a:r>
                <a:rPr lang="en-US" sz="2400" dirty="0">
                  <a:solidFill>
                    <a:srgbClr val="C00000"/>
                  </a:solidFill>
                </a:rPr>
                <a:t>Reading</a:t>
              </a:r>
              <a:endParaRPr lang="en-US" sz="2400" kern="1200" dirty="0">
                <a:solidFill>
                  <a:srgbClr val="C00000"/>
                </a:solidFill>
              </a:endParaRPr>
            </a:p>
          </p:txBody>
        </p:sp>
        <p:sp>
          <p:nvSpPr>
            <p:cNvPr id="22" name="TextBox 21">
              <a:extLst>
                <a:ext uri="{FF2B5EF4-FFF2-40B4-BE49-F238E27FC236}">
                  <a16:creationId xmlns:a16="http://schemas.microsoft.com/office/drawing/2014/main" id="{7BC877CE-F94C-504C-9D7D-91E74ABDE165}"/>
                </a:ext>
              </a:extLst>
            </p:cNvPr>
            <p:cNvSpPr txBox="1"/>
            <p:nvPr/>
          </p:nvSpPr>
          <p:spPr>
            <a:xfrm>
              <a:off x="7268266" y="4239112"/>
              <a:ext cx="4438206" cy="338554"/>
            </a:xfrm>
            <a:prstGeom prst="rect">
              <a:avLst/>
            </a:prstGeom>
            <a:solidFill>
              <a:schemeClr val="bg2"/>
            </a:solidFill>
          </p:spPr>
          <p:txBody>
            <a:bodyPr wrap="square" rtlCol="0">
              <a:spAutoFit/>
            </a:bodyPr>
            <a:lstStyle/>
            <a:p>
              <a:r>
                <a:rPr lang="en-US" sz="1600" dirty="0"/>
                <a:t>Phillip and the Eunuch Acts </a:t>
              </a:r>
              <a:r>
                <a:rPr lang="en-US" sz="1600" i="1" dirty="0"/>
                <a:t>8: 26-39</a:t>
              </a:r>
            </a:p>
          </p:txBody>
        </p:sp>
      </p:grpSp>
      <p:grpSp>
        <p:nvGrpSpPr>
          <p:cNvPr id="29" name="Group 28">
            <a:extLst>
              <a:ext uri="{FF2B5EF4-FFF2-40B4-BE49-F238E27FC236}">
                <a16:creationId xmlns:a16="http://schemas.microsoft.com/office/drawing/2014/main" id="{24FB120D-B11D-0946-86D5-CC1FD6A548A5}"/>
              </a:ext>
            </a:extLst>
          </p:cNvPr>
          <p:cNvGrpSpPr/>
          <p:nvPr/>
        </p:nvGrpSpPr>
        <p:grpSpPr>
          <a:xfrm>
            <a:off x="4423464" y="1369445"/>
            <a:ext cx="7283008" cy="1125582"/>
            <a:chOff x="4423464" y="1369445"/>
            <a:chExt cx="7283008" cy="1125582"/>
          </a:xfrm>
        </p:grpSpPr>
        <p:sp>
          <p:nvSpPr>
            <p:cNvPr id="6" name="Freeform 5">
              <a:extLst>
                <a:ext uri="{FF2B5EF4-FFF2-40B4-BE49-F238E27FC236}">
                  <a16:creationId xmlns:a16="http://schemas.microsoft.com/office/drawing/2014/main" id="{1EFC00FB-F478-2A4B-B4E0-1647434B463C}"/>
                </a:ext>
              </a:extLst>
            </p:cNvPr>
            <p:cNvSpPr/>
            <p:nvPr/>
          </p:nvSpPr>
          <p:spPr>
            <a:xfrm>
              <a:off x="4423464" y="1369445"/>
              <a:ext cx="1485632" cy="1125582"/>
            </a:xfrm>
            <a:custGeom>
              <a:avLst/>
              <a:gdLst>
                <a:gd name="connsiteX0" fmla="*/ 0 w 2032000"/>
                <a:gd name="connsiteY0" fmla="*/ 1354666 h 1354666"/>
                <a:gd name="connsiteX1" fmla="*/ 1016000 w 2032000"/>
                <a:gd name="connsiteY1" fmla="*/ 0 h 1354666"/>
                <a:gd name="connsiteX2" fmla="*/ 1016001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1" y="0"/>
                  </a:lnTo>
                  <a:lnTo>
                    <a:pt x="2032000" y="1354666"/>
                  </a:lnTo>
                  <a:lnTo>
                    <a:pt x="0" y="1354666"/>
                  </a:lnTo>
                  <a:close/>
                </a:path>
              </a:pathLst>
            </a:custGeom>
            <a:solidFill>
              <a:srgbClr val="FFC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endParaRPr lang="en-US" kern="1200" dirty="0">
                <a:solidFill>
                  <a:schemeClr val="tx1"/>
                </a:solidFill>
              </a:endParaRPr>
            </a:p>
            <a:p>
              <a:pPr marL="0" lvl="0" indent="0" algn="ctr" defTabSz="1689100">
                <a:lnSpc>
                  <a:spcPct val="90000"/>
                </a:lnSpc>
                <a:spcBef>
                  <a:spcPct val="0"/>
                </a:spcBef>
                <a:spcAft>
                  <a:spcPct val="35000"/>
                </a:spcAft>
                <a:buNone/>
              </a:pPr>
              <a:r>
                <a:rPr lang="en-US" sz="1600" b="1" kern="1200" dirty="0">
                  <a:solidFill>
                    <a:schemeClr val="tx1"/>
                  </a:solidFill>
                </a:rPr>
                <a:t>Wisdom</a:t>
              </a:r>
            </a:p>
            <a:p>
              <a:pPr marL="0" lvl="0" indent="0" algn="ctr" defTabSz="1689100">
                <a:lnSpc>
                  <a:spcPct val="90000"/>
                </a:lnSpc>
                <a:spcBef>
                  <a:spcPct val="0"/>
                </a:spcBef>
                <a:spcAft>
                  <a:spcPct val="35000"/>
                </a:spcAft>
                <a:buNone/>
              </a:pPr>
              <a:r>
                <a:rPr lang="en-US" sz="1600" dirty="0">
                  <a:solidFill>
                    <a:srgbClr val="C00000"/>
                  </a:solidFill>
                </a:rPr>
                <a:t>Applying</a:t>
              </a:r>
              <a:endParaRPr lang="en-US" sz="1600" kern="1200" dirty="0">
                <a:solidFill>
                  <a:srgbClr val="C00000"/>
                </a:solidFill>
              </a:endParaRPr>
            </a:p>
          </p:txBody>
        </p:sp>
        <p:sp>
          <p:nvSpPr>
            <p:cNvPr id="23" name="TextBox 22">
              <a:extLst>
                <a:ext uri="{FF2B5EF4-FFF2-40B4-BE49-F238E27FC236}">
                  <a16:creationId xmlns:a16="http://schemas.microsoft.com/office/drawing/2014/main" id="{6B03F15E-4CD5-BA4D-BBCD-3C51A18CD18B}"/>
                </a:ext>
              </a:extLst>
            </p:cNvPr>
            <p:cNvSpPr txBox="1"/>
            <p:nvPr/>
          </p:nvSpPr>
          <p:spPr>
            <a:xfrm>
              <a:off x="5909096" y="1585077"/>
              <a:ext cx="5797376" cy="523220"/>
            </a:xfrm>
            <a:prstGeom prst="rect">
              <a:avLst/>
            </a:prstGeom>
            <a:solidFill>
              <a:schemeClr val="bg2"/>
            </a:solidFill>
          </p:spPr>
          <p:txBody>
            <a:bodyPr wrap="square" rtlCol="0">
              <a:spAutoFit/>
            </a:bodyPr>
            <a:lstStyle/>
            <a:p>
              <a:r>
                <a:rPr lang="en-US" sz="1400" dirty="0"/>
                <a:t>Wisdom is the principal thing; therefore, get wisdom: and with all thy getting get understanding.</a:t>
              </a:r>
              <a:r>
                <a:rPr lang="en-US" sz="1400" i="1" dirty="0"/>
                <a:t> Proverb 4:7</a:t>
              </a:r>
            </a:p>
          </p:txBody>
        </p:sp>
      </p:grpSp>
    </p:spTree>
    <p:extLst>
      <p:ext uri="{BB962C8B-B14F-4D97-AF65-F5344CB8AC3E}">
        <p14:creationId xmlns:p14="http://schemas.microsoft.com/office/powerpoint/2010/main" val="421384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FCE4-FDD8-5D4D-B8A8-AF3AA760B02D}"/>
              </a:ext>
            </a:extLst>
          </p:cNvPr>
          <p:cNvSpPr>
            <a:spLocks noGrp="1"/>
          </p:cNvSpPr>
          <p:nvPr>
            <p:ph type="title"/>
          </p:nvPr>
        </p:nvSpPr>
        <p:spPr>
          <a:xfrm>
            <a:off x="1066800" y="81859"/>
            <a:ext cx="10058400" cy="998795"/>
          </a:xfrm>
        </p:spPr>
        <p:txBody>
          <a:bodyPr>
            <a:normAutofit fontScale="90000"/>
          </a:bodyPr>
          <a:lstStyle/>
          <a:p>
            <a:pPr lvl="0">
              <a:lnSpc>
                <a:spcPct val="100000"/>
              </a:lnSpc>
              <a:spcBef>
                <a:spcPts val="0"/>
              </a:spcBef>
            </a:pPr>
            <a:r>
              <a:rPr lang="en-US" dirty="0"/>
              <a:t>Benefits of finding Balance</a:t>
            </a:r>
            <a:br>
              <a:rPr lang="en-US" dirty="0"/>
            </a:br>
            <a:r>
              <a:rPr lang="en-US" sz="2200" i="1" cap="none" dirty="0">
                <a:solidFill>
                  <a:prstClr val="black"/>
                </a:solidFill>
                <a:latin typeface="Rockwell" panose="02060603020205020403"/>
                <a:ea typeface="Calibri" charset="0"/>
                <a:cs typeface="Times New Roman" charset="0"/>
              </a:rPr>
              <a:t>Proverbs Chapter 3</a:t>
            </a:r>
            <a:endParaRPr lang="en-US" dirty="0"/>
          </a:p>
        </p:txBody>
      </p:sp>
      <p:sp>
        <p:nvSpPr>
          <p:cNvPr id="3" name="Content Placeholder 2">
            <a:extLst>
              <a:ext uri="{FF2B5EF4-FFF2-40B4-BE49-F238E27FC236}">
                <a16:creationId xmlns:a16="http://schemas.microsoft.com/office/drawing/2014/main" id="{4D11D5CA-E8BB-9447-92B3-AC50DBE762F6}"/>
              </a:ext>
            </a:extLst>
          </p:cNvPr>
          <p:cNvSpPr>
            <a:spLocks noGrp="1"/>
          </p:cNvSpPr>
          <p:nvPr>
            <p:ph idx="1"/>
          </p:nvPr>
        </p:nvSpPr>
        <p:spPr>
          <a:xfrm>
            <a:off x="1066800" y="1403603"/>
            <a:ext cx="10058400" cy="3985815"/>
          </a:xfrm>
        </p:spPr>
        <p:txBody>
          <a:bodyPr>
            <a:normAutofit/>
          </a:bodyPr>
          <a:lstStyle/>
          <a:p>
            <a:pPr>
              <a:lnSpc>
                <a:spcPct val="160000"/>
              </a:lnSpc>
            </a:pPr>
            <a:r>
              <a:rPr lang="en-US" sz="3200" dirty="0"/>
              <a:t>Maintaining Balance Impacts our:</a:t>
            </a:r>
          </a:p>
          <a:p>
            <a:pPr lvl="1">
              <a:lnSpc>
                <a:spcPct val="160000"/>
              </a:lnSpc>
            </a:pPr>
            <a:r>
              <a:rPr lang="en-US" sz="2800" dirty="0"/>
              <a:t>Longevity (v2, 16)</a:t>
            </a:r>
          </a:p>
          <a:p>
            <a:pPr lvl="1">
              <a:lnSpc>
                <a:spcPct val="160000"/>
              </a:lnSpc>
            </a:pPr>
            <a:r>
              <a:rPr lang="en-US" sz="2800" dirty="0"/>
              <a:t>Physical health (v8)</a:t>
            </a:r>
          </a:p>
          <a:p>
            <a:pPr lvl="1">
              <a:lnSpc>
                <a:spcPct val="160000"/>
              </a:lnSpc>
            </a:pPr>
            <a:r>
              <a:rPr lang="en-US" sz="2800" dirty="0"/>
              <a:t>Responsible use of God-given resources (v9-10)</a:t>
            </a:r>
          </a:p>
          <a:p>
            <a:pPr lvl="1">
              <a:lnSpc>
                <a:spcPct val="160000"/>
              </a:lnSpc>
            </a:pPr>
            <a:r>
              <a:rPr lang="en-US" sz="2800" dirty="0"/>
              <a:t>Spiritual Growth</a:t>
            </a:r>
          </a:p>
        </p:txBody>
      </p:sp>
      <p:sp>
        <p:nvSpPr>
          <p:cNvPr id="11" name="Rounded Rectangle 10">
            <a:extLst>
              <a:ext uri="{FF2B5EF4-FFF2-40B4-BE49-F238E27FC236}">
                <a16:creationId xmlns:a16="http://schemas.microsoft.com/office/drawing/2014/main" id="{F752F903-2699-AB48-BFDA-DA3DA884F89E}"/>
              </a:ext>
            </a:extLst>
          </p:cNvPr>
          <p:cNvSpPr/>
          <p:nvPr/>
        </p:nvSpPr>
        <p:spPr>
          <a:xfrm>
            <a:off x="2161309" y="5990784"/>
            <a:ext cx="8332548" cy="593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Balance does not mean Compromise</a:t>
            </a:r>
          </a:p>
        </p:txBody>
      </p:sp>
    </p:spTree>
    <p:extLst>
      <p:ext uri="{BB962C8B-B14F-4D97-AF65-F5344CB8AC3E}">
        <p14:creationId xmlns:p14="http://schemas.microsoft.com/office/powerpoint/2010/main" val="390216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3" name="Google Shape;173;p1"/>
          <p:cNvSpPr/>
          <p:nvPr/>
        </p:nvSpPr>
        <p:spPr>
          <a:xfrm>
            <a:off x="1524000" y="857250"/>
            <a:ext cx="9144000" cy="5143500"/>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pic>
        <p:nvPicPr>
          <p:cNvPr id="174" name="Google Shape;174;p1" descr="A close up of a flower&#10;&#10;Description automatically generated"/>
          <p:cNvPicPr preferRelativeResize="0">
            <a:picLocks noGrp="1"/>
          </p:cNvPicPr>
          <p:nvPr>
            <p:ph type="body" idx="4294967295"/>
          </p:nvPr>
        </p:nvPicPr>
        <p:blipFill rotWithShape="1">
          <a:blip r:embed="rId3">
            <a:alphaModFix/>
          </a:blip>
          <a:srcRect t="9091" r="13818"/>
          <a:stretch/>
        </p:blipFill>
        <p:spPr>
          <a:xfrm>
            <a:off x="4167448" y="941337"/>
            <a:ext cx="6500551" cy="5142835"/>
          </a:xfrm>
          <a:prstGeom prst="rect">
            <a:avLst/>
          </a:prstGeom>
          <a:noFill/>
          <a:ln>
            <a:noFill/>
          </a:ln>
        </p:spPr>
      </p:pic>
      <p:sp>
        <p:nvSpPr>
          <p:cNvPr id="175" name="Google Shape;175;p1"/>
          <p:cNvSpPr/>
          <p:nvPr/>
        </p:nvSpPr>
        <p:spPr>
          <a:xfrm>
            <a:off x="1524003" y="857250"/>
            <a:ext cx="7004405" cy="51435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6" name="Google Shape;176;p1"/>
          <p:cNvSpPr txBox="1"/>
          <p:nvPr/>
        </p:nvSpPr>
        <p:spPr>
          <a:xfrm>
            <a:off x="1613592" y="1527341"/>
            <a:ext cx="3705505" cy="2192495"/>
          </a:xfrm>
          <a:prstGeom prst="rect">
            <a:avLst/>
          </a:prstGeom>
          <a:noFill/>
          <a:ln>
            <a:noFill/>
          </a:ln>
        </p:spPr>
        <p:txBody>
          <a:bodyPr spcFirstLastPara="1" wrap="square" lIns="68575" tIns="34275" rIns="68575" bIns="34275" anchor="ctr" anchorCtr="0">
            <a:normAutofit/>
          </a:bodyPr>
          <a:lstStyle/>
          <a:p>
            <a:pPr algn="ctr">
              <a:lnSpc>
                <a:spcPct val="90000"/>
              </a:lnSpc>
              <a:buClr>
                <a:srgbClr val="FFFFFF"/>
              </a:buClr>
              <a:buSzPts val="5400"/>
            </a:pPr>
            <a:r>
              <a:rPr lang="en-US" sz="5400" b="1" kern="0" dirty="0">
                <a:solidFill>
                  <a:srgbClr val="FFFFFF"/>
                </a:solidFill>
                <a:latin typeface="Calibri"/>
                <a:ea typeface="Calibri"/>
                <a:cs typeface="Calibri"/>
                <a:sym typeface="Calibri"/>
              </a:rPr>
              <a:t>Simplicity of The Word</a:t>
            </a:r>
            <a:endParaRPr sz="1400" kern="0" dirty="0">
              <a:solidFill>
                <a:srgbClr val="000000"/>
              </a:solidFill>
              <a:latin typeface="Arial"/>
              <a:cs typeface="Arial"/>
              <a:sym typeface="Arial"/>
            </a:endParaRPr>
          </a:p>
        </p:txBody>
      </p:sp>
      <p:sp>
        <p:nvSpPr>
          <p:cNvPr id="177" name="Google Shape;177;p1"/>
          <p:cNvSpPr/>
          <p:nvPr/>
        </p:nvSpPr>
        <p:spPr>
          <a:xfrm rot="5400000">
            <a:off x="2093941" y="1117343"/>
            <a:ext cx="109728" cy="528066"/>
          </a:xfrm>
          <a:prstGeom prst="rect">
            <a:avLst/>
          </a:prstGeom>
          <a:solidFill>
            <a:schemeClr val="accent2"/>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8" name="Google Shape;178;p1"/>
          <p:cNvSpPr/>
          <p:nvPr/>
        </p:nvSpPr>
        <p:spPr>
          <a:xfrm>
            <a:off x="1884772" y="4267440"/>
            <a:ext cx="2983230" cy="13716"/>
          </a:xfrm>
          <a:prstGeom prst="rect">
            <a:avLst/>
          </a:prstGeom>
          <a:solidFill>
            <a:schemeClr val="lt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9" name="Google Shape;179;p1"/>
          <p:cNvSpPr txBox="1"/>
          <p:nvPr/>
        </p:nvSpPr>
        <p:spPr>
          <a:xfrm>
            <a:off x="1613591" y="4321407"/>
            <a:ext cx="3352270" cy="679673"/>
          </a:xfrm>
          <a:prstGeom prst="rect">
            <a:avLst/>
          </a:prstGeom>
          <a:noFill/>
          <a:ln>
            <a:noFill/>
          </a:ln>
        </p:spPr>
        <p:txBody>
          <a:bodyPr spcFirstLastPara="1" wrap="square" lIns="91425" tIns="45700" rIns="91425" bIns="45700" anchor="t" anchorCtr="0">
            <a:spAutoFit/>
          </a:bodyPr>
          <a:lstStyle/>
          <a:p>
            <a:pPr algn="ctr">
              <a:buClr>
                <a:srgbClr val="FFFFFF"/>
              </a:buClr>
              <a:buSzPts val="1600"/>
            </a:pPr>
            <a:r>
              <a:rPr lang="en-US" sz="1600" i="1" kern="0">
                <a:solidFill>
                  <a:srgbClr val="FFFFFF"/>
                </a:solidFill>
                <a:latin typeface="Calibri"/>
                <a:ea typeface="Calibri"/>
                <a:cs typeface="Calibri"/>
                <a:sym typeface="Calibri"/>
              </a:rPr>
              <a:t>www.simplicityoftheword.com</a:t>
            </a:r>
            <a:endParaRPr sz="1400" kern="0">
              <a:solidFill>
                <a:srgbClr val="000000"/>
              </a:solidFill>
              <a:latin typeface="Arial"/>
              <a:cs typeface="Arial"/>
              <a:sym typeface="Arial"/>
            </a:endParaRPr>
          </a:p>
          <a:p>
            <a:pPr algn="ctr">
              <a:spcBef>
                <a:spcPts val="450"/>
              </a:spcBef>
              <a:buClr>
                <a:srgbClr val="FFFF00"/>
              </a:buClr>
              <a:buSzPts val="1800"/>
            </a:pPr>
            <a:r>
              <a:rPr lang="en-US" i="1" kern="0">
                <a:solidFill>
                  <a:srgbClr val="FFFF00"/>
                </a:solidFill>
                <a:latin typeface="Calibri"/>
                <a:ea typeface="Calibri"/>
                <a:cs typeface="Calibri"/>
                <a:sym typeface="Calibri"/>
              </a:rPr>
              <a:t>SOTW724@gmail.com</a:t>
            </a:r>
            <a:endParaRPr sz="1400" kern="0">
              <a:solidFill>
                <a:srgbClr val="000000"/>
              </a:solidFill>
              <a:latin typeface="Arial"/>
              <a:cs typeface="Arial"/>
              <a:sym typeface="Arial"/>
            </a:endParaRPr>
          </a:p>
        </p:txBody>
      </p:sp>
      <p:sp>
        <p:nvSpPr>
          <p:cNvPr id="180" name="Google Shape;180;p1"/>
          <p:cNvSpPr txBox="1"/>
          <p:nvPr/>
        </p:nvSpPr>
        <p:spPr>
          <a:xfrm>
            <a:off x="1613591" y="581729"/>
            <a:ext cx="3811112" cy="523220"/>
          </a:xfrm>
          <a:prstGeom prst="rect">
            <a:avLst/>
          </a:prstGeom>
          <a:noFill/>
          <a:ln>
            <a:noFill/>
          </a:ln>
        </p:spPr>
        <p:txBody>
          <a:bodyPr spcFirstLastPara="1" wrap="square" lIns="91425" tIns="45700" rIns="91425" bIns="45700" anchor="t" anchorCtr="0">
            <a:spAutoFit/>
          </a:bodyPr>
          <a:lstStyle/>
          <a:p>
            <a:pPr algn="ctr">
              <a:buClr>
                <a:srgbClr val="FFFF00"/>
              </a:buClr>
              <a:buSzPts val="2800"/>
            </a:pPr>
            <a:r>
              <a:rPr lang="en-US" sz="2800" kern="0">
                <a:solidFill>
                  <a:srgbClr val="FFFF00"/>
                </a:solidFill>
                <a:latin typeface="Calibri"/>
                <a:ea typeface="Calibri"/>
                <a:cs typeface="Calibri"/>
                <a:sym typeface="Calibri"/>
              </a:rPr>
              <a:t>Larry &amp; Aida Watlington</a:t>
            </a:r>
            <a:endParaRPr sz="1400" kern="0">
              <a:solidFill>
                <a:srgbClr val="000000"/>
              </a:solidFill>
              <a:latin typeface="Arial"/>
              <a:cs typeface="Arial"/>
              <a:sym typeface="Arial"/>
            </a:endParaRPr>
          </a:p>
        </p:txBody>
      </p:sp>
      <p:sp>
        <p:nvSpPr>
          <p:cNvPr id="181" name="Google Shape;181;p1"/>
          <p:cNvSpPr txBox="1"/>
          <p:nvPr/>
        </p:nvSpPr>
        <p:spPr>
          <a:xfrm>
            <a:off x="1463331" y="6175271"/>
            <a:ext cx="7922744" cy="400110"/>
          </a:xfrm>
          <a:prstGeom prst="rect">
            <a:avLst/>
          </a:prstGeom>
          <a:noFill/>
          <a:ln>
            <a:noFill/>
          </a:ln>
        </p:spPr>
        <p:txBody>
          <a:bodyPr spcFirstLastPara="1" wrap="square" lIns="91425" tIns="45700" rIns="91425" bIns="45700" anchor="t" anchorCtr="0">
            <a:spAutoFit/>
          </a:bodyPr>
          <a:lstStyle/>
          <a:p>
            <a:pPr algn="ctr">
              <a:buClr>
                <a:srgbClr val="FFFF00"/>
              </a:buClr>
              <a:buSzPts val="2000"/>
            </a:pPr>
            <a:r>
              <a:rPr lang="en-US" sz="2000" i="1" kern="0">
                <a:solidFill>
                  <a:srgbClr val="FFFF00"/>
                </a:solidFill>
                <a:latin typeface="Calibri"/>
                <a:ea typeface="Calibri"/>
                <a:cs typeface="Calibri"/>
                <a:sym typeface="Calibri"/>
              </a:rPr>
              <a:t>He That has an Ear, Let Him Hear, What the Spirit Says to the Churches</a:t>
            </a:r>
            <a:endParaRPr sz="1400" kern="0">
              <a:solidFill>
                <a:srgbClr val="000000"/>
              </a:solidFill>
              <a:latin typeface="Arial"/>
              <a:cs typeface="Arial"/>
              <a:sym typeface="Arial"/>
            </a:endParaRPr>
          </a:p>
        </p:txBody>
      </p:sp>
      <p:sp>
        <p:nvSpPr>
          <p:cNvPr id="182" name="Google Shape;182;p1"/>
          <p:cNvSpPr/>
          <p:nvPr/>
        </p:nvSpPr>
        <p:spPr>
          <a:xfrm>
            <a:off x="1845715" y="1012939"/>
            <a:ext cx="962952" cy="579213"/>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800"/>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74258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507" y="114401"/>
            <a:ext cx="9310255" cy="990600"/>
          </a:xfrm>
        </p:spPr>
        <p:txBody>
          <a:bodyPr>
            <a:normAutofit fontScale="90000"/>
          </a:bodyPr>
          <a:lstStyle/>
          <a:p>
            <a:pPr algn="ctr"/>
            <a:r>
              <a:rPr lang="en-US" dirty="0"/>
              <a:t>Get an Understanding and the heart</a:t>
            </a:r>
            <a:br>
              <a:rPr lang="en-US" dirty="0"/>
            </a:br>
            <a:endParaRPr lang="en-US" sz="1800" dirty="0"/>
          </a:p>
        </p:txBody>
      </p:sp>
      <p:sp>
        <p:nvSpPr>
          <p:cNvPr id="5" name="Content Placeholder 4">
            <a:extLst>
              <a:ext uri="{FF2B5EF4-FFF2-40B4-BE49-F238E27FC236}">
                <a16:creationId xmlns:a16="http://schemas.microsoft.com/office/drawing/2014/main" id="{B3EEC2AD-5237-BB4D-9EAF-40B2C30CB74C}"/>
              </a:ext>
            </a:extLst>
          </p:cNvPr>
          <p:cNvSpPr>
            <a:spLocks noGrp="1"/>
          </p:cNvSpPr>
          <p:nvPr>
            <p:ph idx="1"/>
          </p:nvPr>
        </p:nvSpPr>
        <p:spPr>
          <a:xfrm>
            <a:off x="329785" y="974361"/>
            <a:ext cx="11287592" cy="5516379"/>
          </a:xfrm>
        </p:spPr>
        <p:txBody>
          <a:bodyPr>
            <a:noAutofit/>
          </a:bodyPr>
          <a:lstStyle/>
          <a:p>
            <a:pPr marL="0" indent="0" algn="ctr">
              <a:buNone/>
            </a:pPr>
            <a:r>
              <a:rPr lang="en-US" sz="2500" b="1" dirty="0"/>
              <a:t>Proverbs 4:1-7</a:t>
            </a:r>
          </a:p>
          <a:p>
            <a:pPr marL="0" indent="0">
              <a:buNone/>
            </a:pPr>
            <a:r>
              <a:rPr lang="en-US" sz="2500" dirty="0"/>
              <a:t>Hear, ye children, the instruction of a father, and attend to know understanding.</a:t>
            </a:r>
          </a:p>
          <a:p>
            <a:pPr marL="0" indent="0">
              <a:buNone/>
            </a:pPr>
            <a:r>
              <a:rPr lang="en-US" sz="2500" dirty="0"/>
              <a:t>For I give you good doctrine, forsake ye not my law.</a:t>
            </a:r>
          </a:p>
          <a:p>
            <a:pPr marL="0" indent="0">
              <a:buNone/>
            </a:pPr>
            <a:r>
              <a:rPr lang="en-US" sz="2500" dirty="0"/>
              <a:t>For I was my father's son, tender and only beloved in the sight of my mother.</a:t>
            </a:r>
          </a:p>
          <a:p>
            <a:pPr marL="0" indent="0">
              <a:buNone/>
            </a:pPr>
            <a:r>
              <a:rPr lang="en-US" sz="2500" dirty="0"/>
              <a:t>He taught me also, and said unto me, Let thine </a:t>
            </a:r>
            <a:r>
              <a:rPr lang="en-US" sz="2500" dirty="0">
                <a:solidFill>
                  <a:srgbClr val="C00000"/>
                </a:solidFill>
              </a:rPr>
              <a:t>heart</a:t>
            </a:r>
            <a:r>
              <a:rPr lang="en-US" sz="2500" dirty="0"/>
              <a:t> retain my words: keep my commandments, </a:t>
            </a:r>
          </a:p>
          <a:p>
            <a:pPr marL="0" indent="0">
              <a:buNone/>
            </a:pPr>
            <a:r>
              <a:rPr lang="en-US" sz="2500" dirty="0"/>
              <a:t>Get wisdom, get understanding: forget it not; neither decline from the words of my mouth.</a:t>
            </a:r>
          </a:p>
          <a:p>
            <a:pPr marL="0" indent="0">
              <a:buNone/>
            </a:pPr>
            <a:r>
              <a:rPr lang="en-US" sz="2500" dirty="0"/>
              <a:t>Forsake her not, and she shall preserve thee: love her, and she shall keep thee.</a:t>
            </a:r>
          </a:p>
          <a:p>
            <a:pPr marL="0" indent="0">
              <a:buNone/>
            </a:pPr>
            <a:r>
              <a:rPr lang="en-US" sz="2500" dirty="0"/>
              <a:t>Wisdom is the principal thing; therefore, get wisdom: and with all thy getting get understanding and live.</a:t>
            </a:r>
          </a:p>
        </p:txBody>
      </p:sp>
    </p:spTree>
    <p:custDataLst>
      <p:tags r:id="rId1"/>
    </p:custDataLst>
    <p:extLst>
      <p:ext uri="{BB962C8B-B14F-4D97-AF65-F5344CB8AC3E}">
        <p14:creationId xmlns:p14="http://schemas.microsoft.com/office/powerpoint/2010/main" val="2473933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507" y="114401"/>
            <a:ext cx="9310255" cy="990600"/>
          </a:xfrm>
        </p:spPr>
        <p:txBody>
          <a:bodyPr>
            <a:normAutofit fontScale="90000"/>
          </a:bodyPr>
          <a:lstStyle/>
          <a:p>
            <a:pPr algn="ctr"/>
            <a:r>
              <a:rPr lang="en-US" dirty="0"/>
              <a:t>Get an Understanding and the heart</a:t>
            </a:r>
            <a:br>
              <a:rPr lang="en-US" dirty="0"/>
            </a:br>
            <a:endParaRPr lang="en-US" sz="1800" dirty="0"/>
          </a:p>
        </p:txBody>
      </p:sp>
      <p:sp>
        <p:nvSpPr>
          <p:cNvPr id="5" name="Content Placeholder 4">
            <a:extLst>
              <a:ext uri="{FF2B5EF4-FFF2-40B4-BE49-F238E27FC236}">
                <a16:creationId xmlns:a16="http://schemas.microsoft.com/office/drawing/2014/main" id="{B3EEC2AD-5237-BB4D-9EAF-40B2C30CB74C}"/>
              </a:ext>
            </a:extLst>
          </p:cNvPr>
          <p:cNvSpPr>
            <a:spLocks noGrp="1"/>
          </p:cNvSpPr>
          <p:nvPr>
            <p:ph idx="1"/>
          </p:nvPr>
        </p:nvSpPr>
        <p:spPr>
          <a:xfrm>
            <a:off x="329785" y="974361"/>
            <a:ext cx="11287592" cy="5516379"/>
          </a:xfrm>
        </p:spPr>
        <p:txBody>
          <a:bodyPr>
            <a:normAutofit/>
          </a:bodyPr>
          <a:lstStyle/>
          <a:p>
            <a:pPr marL="0" indent="0" algn="ctr">
              <a:buNone/>
            </a:pPr>
            <a:r>
              <a:rPr lang="en-US" sz="2800" b="1" dirty="0"/>
              <a:t>Proverbs 4:20-23</a:t>
            </a:r>
          </a:p>
          <a:p>
            <a:pPr marL="0" indent="0">
              <a:buNone/>
            </a:pPr>
            <a:r>
              <a:rPr lang="en-US" sz="2800" dirty="0"/>
              <a:t>My son, attend to my words; incline thine ear unto my sayings.</a:t>
            </a:r>
          </a:p>
          <a:p>
            <a:pPr marL="0" indent="0">
              <a:buNone/>
            </a:pPr>
            <a:r>
              <a:rPr lang="en-US" sz="2800" dirty="0"/>
              <a:t>Let them not depart from thine eyes; keep them in the midst of thine</a:t>
            </a:r>
            <a:r>
              <a:rPr lang="en-US" sz="2800" dirty="0">
                <a:solidFill>
                  <a:srgbClr val="C00000"/>
                </a:solidFill>
              </a:rPr>
              <a:t> heart</a:t>
            </a:r>
            <a:r>
              <a:rPr lang="en-US" sz="2800" dirty="0"/>
              <a:t>.</a:t>
            </a:r>
          </a:p>
          <a:p>
            <a:pPr marL="0" indent="0">
              <a:buNone/>
            </a:pPr>
            <a:r>
              <a:rPr lang="en-US" sz="2800" dirty="0"/>
              <a:t>For they are life unto those that find them, and health to all their flesh.</a:t>
            </a:r>
          </a:p>
          <a:p>
            <a:pPr marL="0" indent="0">
              <a:buNone/>
            </a:pPr>
            <a:r>
              <a:rPr lang="en-US" sz="2800" dirty="0"/>
              <a:t>Keep thy </a:t>
            </a:r>
            <a:r>
              <a:rPr lang="en-US" sz="2800" dirty="0">
                <a:solidFill>
                  <a:srgbClr val="C00000"/>
                </a:solidFill>
              </a:rPr>
              <a:t>heart</a:t>
            </a:r>
            <a:r>
              <a:rPr lang="en-US" sz="2800" dirty="0"/>
              <a:t> with all diligence; for out of it are the issues of life.</a:t>
            </a:r>
          </a:p>
          <a:p>
            <a:pPr marL="0" indent="0">
              <a:buNone/>
            </a:pPr>
            <a:endParaRPr lang="en-US" sz="2800" dirty="0"/>
          </a:p>
        </p:txBody>
      </p:sp>
    </p:spTree>
    <p:custDataLst>
      <p:tags r:id="rId1"/>
    </p:custDataLst>
    <p:extLst>
      <p:ext uri="{BB962C8B-B14F-4D97-AF65-F5344CB8AC3E}">
        <p14:creationId xmlns:p14="http://schemas.microsoft.com/office/powerpoint/2010/main" val="280025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664" y="204342"/>
            <a:ext cx="9310255" cy="990600"/>
          </a:xfrm>
        </p:spPr>
        <p:txBody>
          <a:bodyPr>
            <a:normAutofit fontScale="90000"/>
          </a:bodyPr>
          <a:lstStyle/>
          <a:p>
            <a:pPr algn="ctr"/>
            <a:r>
              <a:rPr lang="en-US" dirty="0"/>
              <a:t>Old testament references to the heart</a:t>
            </a:r>
            <a:br>
              <a:rPr lang="en-US" sz="1800" i="1" dirty="0"/>
            </a:br>
            <a:endParaRPr lang="en-US" sz="1800" dirty="0"/>
          </a:p>
        </p:txBody>
      </p:sp>
      <p:graphicFrame>
        <p:nvGraphicFramePr>
          <p:cNvPr id="6" name="Table 6">
            <a:extLst>
              <a:ext uri="{FF2B5EF4-FFF2-40B4-BE49-F238E27FC236}">
                <a16:creationId xmlns:a16="http://schemas.microsoft.com/office/drawing/2014/main" id="{3B865E40-921B-B041-AC2B-5E00757D801F}"/>
              </a:ext>
            </a:extLst>
          </p:cNvPr>
          <p:cNvGraphicFramePr>
            <a:graphicFrameLocks noGrp="1"/>
          </p:cNvGraphicFramePr>
          <p:nvPr>
            <p:ph idx="1"/>
            <p:extLst>
              <p:ext uri="{D42A27DB-BD31-4B8C-83A1-F6EECF244321}">
                <p14:modId xmlns:p14="http://schemas.microsoft.com/office/powerpoint/2010/main" val="3675407094"/>
              </p:ext>
            </p:extLst>
          </p:nvPr>
        </p:nvGraphicFramePr>
        <p:xfrm>
          <a:off x="218662" y="1438218"/>
          <a:ext cx="11316024" cy="5212354"/>
        </p:xfrm>
        <a:graphic>
          <a:graphicData uri="http://schemas.openxmlformats.org/drawingml/2006/table">
            <a:tbl>
              <a:tblPr firstRow="1" bandRow="1">
                <a:tableStyleId>{2D5ABB26-0587-4C30-8999-92F81FD0307C}</a:tableStyleId>
              </a:tblPr>
              <a:tblGrid>
                <a:gridCol w="2723321">
                  <a:extLst>
                    <a:ext uri="{9D8B030D-6E8A-4147-A177-3AD203B41FA5}">
                      <a16:colId xmlns:a16="http://schemas.microsoft.com/office/drawing/2014/main" val="52674363"/>
                    </a:ext>
                  </a:extLst>
                </a:gridCol>
                <a:gridCol w="8592703">
                  <a:extLst>
                    <a:ext uri="{9D8B030D-6E8A-4147-A177-3AD203B41FA5}">
                      <a16:colId xmlns:a16="http://schemas.microsoft.com/office/drawing/2014/main" val="4157008002"/>
                    </a:ext>
                  </a:extLst>
                </a:gridCol>
              </a:tblGrid>
              <a:tr h="1219383">
                <a:tc>
                  <a:txBody>
                    <a:bodyPr/>
                    <a:lstStyle/>
                    <a:p>
                      <a:pPr algn="l"/>
                      <a:r>
                        <a:rPr lang="en-US" sz="2400" dirty="0">
                          <a:solidFill>
                            <a:schemeClr val="tx1"/>
                          </a:solidFill>
                        </a:rPr>
                        <a:t>Genesis 6:5</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i="0" kern="1200" dirty="0">
                          <a:solidFill>
                            <a:schemeClr val="tx1"/>
                          </a:solidFill>
                          <a:effectLst/>
                          <a:latin typeface="+mn-lt"/>
                          <a:ea typeface="+mn-ea"/>
                          <a:cs typeface="+mn-cs"/>
                        </a:rPr>
                        <a:t>And God saw that the wickedness of man was great in the earth, and that every imagination of the thoughts of his </a:t>
                      </a:r>
                      <a:r>
                        <a:rPr lang="en-US" sz="2400" b="1" i="0" kern="1200" dirty="0">
                          <a:solidFill>
                            <a:schemeClr val="tx1"/>
                          </a:solidFill>
                          <a:effectLst/>
                          <a:latin typeface="+mn-lt"/>
                          <a:ea typeface="+mn-ea"/>
                          <a:cs typeface="+mn-cs"/>
                        </a:rPr>
                        <a:t>heart</a:t>
                      </a:r>
                      <a:r>
                        <a:rPr lang="en-US" sz="2400" b="0" i="0" kern="1200" dirty="0">
                          <a:solidFill>
                            <a:schemeClr val="tx1"/>
                          </a:solidFill>
                          <a:effectLst/>
                          <a:latin typeface="+mn-lt"/>
                          <a:ea typeface="+mn-ea"/>
                          <a:cs typeface="+mn-cs"/>
                        </a:rPr>
                        <a:t> was only evil continually.</a:t>
                      </a:r>
                      <a:endParaRPr lang="en-US" sz="2400" dirty="0"/>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6508422"/>
                  </a:ext>
                </a:extLst>
              </a:tr>
              <a:tr h="914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Genesis 6:5</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i="0" kern="1200" dirty="0">
                          <a:solidFill>
                            <a:schemeClr val="tx1"/>
                          </a:solidFill>
                          <a:effectLst/>
                          <a:latin typeface="+mn-lt"/>
                          <a:ea typeface="+mn-ea"/>
                          <a:cs typeface="+mn-cs"/>
                        </a:rPr>
                        <a:t>And it repented the </a:t>
                      </a:r>
                      <a:r>
                        <a:rPr lang="en-US" sz="2400" b="0" i="0" kern="1200" cap="small" dirty="0">
                          <a:solidFill>
                            <a:schemeClr val="tx1"/>
                          </a:solidFill>
                          <a:effectLst/>
                          <a:latin typeface="+mn-lt"/>
                          <a:ea typeface="+mn-ea"/>
                          <a:cs typeface="+mn-cs"/>
                        </a:rPr>
                        <a:t>Lord</a:t>
                      </a:r>
                      <a:r>
                        <a:rPr lang="en-US" sz="2400" b="0" i="0" kern="1200" dirty="0">
                          <a:solidFill>
                            <a:schemeClr val="tx1"/>
                          </a:solidFill>
                          <a:effectLst/>
                          <a:latin typeface="+mn-lt"/>
                          <a:ea typeface="+mn-ea"/>
                          <a:cs typeface="+mn-cs"/>
                        </a:rPr>
                        <a:t> that he had made man on the earth, and it grieved him at his </a:t>
                      </a:r>
                      <a:r>
                        <a:rPr lang="en-US" sz="2400" b="1" i="0" kern="1200" dirty="0">
                          <a:solidFill>
                            <a:schemeClr val="tx1"/>
                          </a:solidFill>
                          <a:effectLst/>
                          <a:latin typeface="+mn-lt"/>
                          <a:ea typeface="+mn-ea"/>
                          <a:cs typeface="+mn-cs"/>
                        </a:rPr>
                        <a:t>heart</a:t>
                      </a:r>
                      <a:r>
                        <a:rPr lang="en-US" sz="2400" b="0" i="0" kern="1200" dirty="0">
                          <a:solidFill>
                            <a:schemeClr val="tx1"/>
                          </a:solidFill>
                          <a:effectLst/>
                          <a:latin typeface="+mn-lt"/>
                          <a:ea typeface="+mn-ea"/>
                          <a:cs typeface="+mn-cs"/>
                        </a:rPr>
                        <a:t>.</a:t>
                      </a:r>
                      <a:endParaRPr lang="en-US" sz="2400" dirty="0"/>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862481"/>
                  </a:ext>
                </a:extLst>
              </a:tr>
              <a:tr h="914537">
                <a:tc>
                  <a:txBody>
                    <a:bodyPr/>
                    <a:lstStyle/>
                    <a:p>
                      <a:pPr algn="l"/>
                      <a:r>
                        <a:rPr lang="en-US" sz="2400" kern="1200" dirty="0">
                          <a:solidFill>
                            <a:schemeClr val="tx1"/>
                          </a:solidFill>
                          <a:latin typeface="+mn-lt"/>
                          <a:ea typeface="+mn-ea"/>
                          <a:cs typeface="+mn-cs"/>
                        </a:rPr>
                        <a:t>Deuteronomy 6:5</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i="0" kern="1200" dirty="0">
                          <a:solidFill>
                            <a:schemeClr val="tx1"/>
                          </a:solidFill>
                          <a:effectLst/>
                          <a:latin typeface="+mn-lt"/>
                          <a:ea typeface="+mn-ea"/>
                          <a:cs typeface="+mn-cs"/>
                        </a:rPr>
                        <a:t>And thou shalt love the </a:t>
                      </a:r>
                      <a:r>
                        <a:rPr lang="en-US" sz="2400" b="0" i="0" kern="1200" cap="small" dirty="0">
                          <a:solidFill>
                            <a:schemeClr val="tx1"/>
                          </a:solidFill>
                          <a:effectLst/>
                          <a:latin typeface="+mn-lt"/>
                          <a:ea typeface="+mn-ea"/>
                          <a:cs typeface="+mn-cs"/>
                        </a:rPr>
                        <a:t>Lord</a:t>
                      </a:r>
                      <a:r>
                        <a:rPr lang="en-US" sz="2400" b="0" i="0" kern="1200" dirty="0">
                          <a:solidFill>
                            <a:schemeClr val="tx1"/>
                          </a:solidFill>
                          <a:effectLst/>
                          <a:latin typeface="+mn-lt"/>
                          <a:ea typeface="+mn-ea"/>
                          <a:cs typeface="+mn-cs"/>
                        </a:rPr>
                        <a:t> thy God with all thine </a:t>
                      </a:r>
                      <a:r>
                        <a:rPr lang="en-US" sz="2400" b="1" i="0" kern="1200" dirty="0">
                          <a:solidFill>
                            <a:schemeClr val="tx1"/>
                          </a:solidFill>
                          <a:effectLst/>
                          <a:latin typeface="+mn-lt"/>
                          <a:ea typeface="+mn-ea"/>
                          <a:cs typeface="+mn-cs"/>
                        </a:rPr>
                        <a:t>heart</a:t>
                      </a:r>
                      <a:r>
                        <a:rPr lang="en-US" sz="2400" b="0" i="0" kern="1200" dirty="0">
                          <a:solidFill>
                            <a:schemeClr val="tx1"/>
                          </a:solidFill>
                          <a:effectLst/>
                          <a:latin typeface="+mn-lt"/>
                          <a:ea typeface="+mn-ea"/>
                          <a:cs typeface="+mn-cs"/>
                        </a:rPr>
                        <a:t>, and with all thy soul, and with all thy might</a:t>
                      </a:r>
                      <a:endParaRPr lang="en-US" sz="2400" dirty="0"/>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3862947"/>
                  </a:ext>
                </a:extLst>
              </a:tr>
              <a:tr h="1829074">
                <a:tc>
                  <a:txBody>
                    <a:bodyPr/>
                    <a:lstStyle/>
                    <a:p>
                      <a:pPr algn="l"/>
                      <a:r>
                        <a:rPr lang="en-US" sz="2400" dirty="0">
                          <a:solidFill>
                            <a:schemeClr val="tx1"/>
                          </a:solidFill>
                        </a:rPr>
                        <a:t>Jeremiah 17:10</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The heart is deceitful above all things, and desperately wicked: who can know it?  I the Lord search the heart, I try the reins, even to give every man according to his ways, and according to the fruit of his doings.</a:t>
                      </a:r>
                    </a:p>
                  </a:txBody>
                  <a:tcPr marL="137160" marR="137160" marT="137160" marB="1371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993759"/>
                  </a:ext>
                </a:extLst>
              </a:tr>
            </a:tbl>
          </a:graphicData>
        </a:graphic>
      </p:graphicFrame>
    </p:spTree>
    <p:custDataLst>
      <p:tags r:id="rId1"/>
    </p:custDataLst>
    <p:extLst>
      <p:ext uri="{BB962C8B-B14F-4D97-AF65-F5344CB8AC3E}">
        <p14:creationId xmlns:p14="http://schemas.microsoft.com/office/powerpoint/2010/main" val="158010885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507" y="114401"/>
            <a:ext cx="9310255" cy="990600"/>
          </a:xfrm>
        </p:spPr>
        <p:txBody>
          <a:bodyPr>
            <a:normAutofit fontScale="90000"/>
          </a:bodyPr>
          <a:lstStyle/>
          <a:p>
            <a:r>
              <a:rPr lang="en-US" dirty="0"/>
              <a:t>Jesus teaches on the heart</a:t>
            </a:r>
            <a:br>
              <a:rPr lang="en-US" sz="1800" b="1" i="1" dirty="0"/>
            </a:br>
            <a:endParaRPr lang="en-US" sz="1800" b="1" dirty="0"/>
          </a:p>
        </p:txBody>
      </p:sp>
      <p:graphicFrame>
        <p:nvGraphicFramePr>
          <p:cNvPr id="6" name="Table 6">
            <a:extLst>
              <a:ext uri="{FF2B5EF4-FFF2-40B4-BE49-F238E27FC236}">
                <a16:creationId xmlns:a16="http://schemas.microsoft.com/office/drawing/2014/main" id="{3B865E40-921B-B041-AC2B-5E00757D801F}"/>
              </a:ext>
            </a:extLst>
          </p:cNvPr>
          <p:cNvGraphicFramePr>
            <a:graphicFrameLocks noGrp="1"/>
          </p:cNvGraphicFramePr>
          <p:nvPr>
            <p:ph idx="1"/>
            <p:extLst>
              <p:ext uri="{D42A27DB-BD31-4B8C-83A1-F6EECF244321}">
                <p14:modId xmlns:p14="http://schemas.microsoft.com/office/powerpoint/2010/main" val="1700360787"/>
              </p:ext>
            </p:extLst>
          </p:nvPr>
        </p:nvGraphicFramePr>
        <p:xfrm>
          <a:off x="913450" y="1272208"/>
          <a:ext cx="10365099" cy="5242560"/>
        </p:xfrm>
        <a:graphic>
          <a:graphicData uri="http://schemas.openxmlformats.org/drawingml/2006/table">
            <a:tbl>
              <a:tblPr firstRow="1" bandRow="1">
                <a:tableStyleId>{2D5ABB26-0587-4C30-8999-92F81FD0307C}</a:tableStyleId>
              </a:tblPr>
              <a:tblGrid>
                <a:gridCol w="2776400">
                  <a:extLst>
                    <a:ext uri="{9D8B030D-6E8A-4147-A177-3AD203B41FA5}">
                      <a16:colId xmlns:a16="http://schemas.microsoft.com/office/drawing/2014/main" val="295560320"/>
                    </a:ext>
                  </a:extLst>
                </a:gridCol>
                <a:gridCol w="7588699">
                  <a:extLst>
                    <a:ext uri="{9D8B030D-6E8A-4147-A177-3AD203B41FA5}">
                      <a16:colId xmlns:a16="http://schemas.microsoft.com/office/drawing/2014/main" val="4157008002"/>
                    </a:ext>
                  </a:extLst>
                </a:gridCol>
              </a:tblGrid>
              <a:tr h="835638">
                <a:tc>
                  <a:txBody>
                    <a:bodyPr/>
                    <a:lstStyle/>
                    <a:p>
                      <a:pPr algn="l"/>
                      <a:r>
                        <a:rPr lang="en-US" sz="2800" dirty="0">
                          <a:solidFill>
                            <a:schemeClr val="tx1"/>
                          </a:solidFill>
                        </a:rPr>
                        <a:t>Matthew 8:5</a:t>
                      </a:r>
                    </a:p>
                  </a:txBody>
                  <a:tcPr marL="228600" marR="137160" marT="228600" marB="228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Blessed are the pure in </a:t>
                      </a:r>
                      <a:r>
                        <a:rPr lang="en-US" sz="2800" b="1" dirty="0"/>
                        <a:t>heart</a:t>
                      </a:r>
                    </a:p>
                  </a:txBody>
                  <a:tcPr marL="228600" marR="137160" marT="228600" marB="228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6508422"/>
                  </a:ext>
                </a:extLst>
              </a:tr>
              <a:tr h="11698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Matthew 6:21</a:t>
                      </a:r>
                    </a:p>
                  </a:txBody>
                  <a:tcPr marL="228600" marR="137160" marT="228600" marB="228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For where your treasure is, there will your </a:t>
                      </a:r>
                      <a:r>
                        <a:rPr lang="en-US" sz="2800" b="1" dirty="0"/>
                        <a:t>heart</a:t>
                      </a:r>
                      <a:r>
                        <a:rPr lang="en-US" sz="2800" dirty="0"/>
                        <a:t> be also</a:t>
                      </a:r>
                    </a:p>
                  </a:txBody>
                  <a:tcPr marL="228600" marR="137160" marT="228600" marB="228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862481"/>
                  </a:ext>
                </a:extLst>
              </a:tr>
              <a:tr h="1169893">
                <a:tc>
                  <a:txBody>
                    <a:bodyPr/>
                    <a:lstStyle/>
                    <a:p>
                      <a:pPr algn="l"/>
                      <a:r>
                        <a:rPr lang="en-US" sz="2800" dirty="0">
                          <a:solidFill>
                            <a:schemeClr val="tx1"/>
                          </a:solidFill>
                        </a:rPr>
                        <a:t>Matthew 12:34</a:t>
                      </a:r>
                    </a:p>
                  </a:txBody>
                  <a:tcPr marL="228600" marR="137160" marT="228600" marB="228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Out of the abundance of the </a:t>
                      </a:r>
                      <a:r>
                        <a:rPr lang="en-US" sz="2800" b="1" dirty="0"/>
                        <a:t>heart</a:t>
                      </a:r>
                      <a:r>
                        <a:rPr lang="en-US" sz="2800" dirty="0"/>
                        <a:t> the mouth speaks.</a:t>
                      </a:r>
                    </a:p>
                  </a:txBody>
                  <a:tcPr marL="228600" marR="137160" marT="228600" marB="228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3862947"/>
                  </a:ext>
                </a:extLst>
              </a:tr>
              <a:tr h="1504148">
                <a:tc>
                  <a:txBody>
                    <a:bodyPr/>
                    <a:lstStyle/>
                    <a:p>
                      <a:pPr algn="l"/>
                      <a:r>
                        <a:rPr lang="en-US" sz="2800" dirty="0">
                          <a:solidFill>
                            <a:schemeClr val="tx1"/>
                          </a:solidFill>
                        </a:rPr>
                        <a:t>Matthew 15:19</a:t>
                      </a:r>
                    </a:p>
                  </a:txBody>
                  <a:tcPr marL="228600" marR="137160" marT="228600" marB="228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dirty="0"/>
                        <a:t>For out of the </a:t>
                      </a:r>
                      <a:r>
                        <a:rPr lang="en-US" sz="2800" b="1" dirty="0"/>
                        <a:t>heart</a:t>
                      </a:r>
                      <a:r>
                        <a:rPr lang="en-US" sz="2800" dirty="0"/>
                        <a:t> proceed evil thoughts, murders, adulteries, fornications, thefts, false witness, blasphemies. </a:t>
                      </a:r>
                    </a:p>
                  </a:txBody>
                  <a:tcPr marL="228600" marR="137160" marT="228600" marB="228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993759"/>
                  </a:ext>
                </a:extLst>
              </a:tr>
            </a:tbl>
          </a:graphicData>
        </a:graphic>
      </p:graphicFrame>
    </p:spTree>
    <p:custDataLst>
      <p:tags r:id="rId1"/>
    </p:custDataLst>
    <p:extLst>
      <p:ext uri="{BB962C8B-B14F-4D97-AF65-F5344CB8AC3E}">
        <p14:creationId xmlns:p14="http://schemas.microsoft.com/office/powerpoint/2010/main" val="183525513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1890"/>
            <a:ext cx="10058400" cy="821654"/>
          </a:xfrm>
        </p:spPr>
        <p:txBody>
          <a:bodyPr/>
          <a:lstStyle/>
          <a:p>
            <a:r>
              <a:rPr lang="en-US" dirty="0"/>
              <a:t>Understanding and desire management</a:t>
            </a:r>
          </a:p>
        </p:txBody>
      </p:sp>
      <p:sp>
        <p:nvSpPr>
          <p:cNvPr id="3" name="Content Placeholder 2"/>
          <p:cNvSpPr>
            <a:spLocks noGrp="1"/>
          </p:cNvSpPr>
          <p:nvPr>
            <p:ph idx="1"/>
          </p:nvPr>
        </p:nvSpPr>
        <p:spPr>
          <a:xfrm>
            <a:off x="519971" y="1668146"/>
            <a:ext cx="10827583" cy="3983146"/>
          </a:xfrm>
        </p:spPr>
        <p:txBody>
          <a:bodyPr>
            <a:noAutofit/>
          </a:bodyPr>
          <a:lstStyle/>
          <a:p>
            <a:pPr>
              <a:lnSpc>
                <a:spcPct val="100000"/>
              </a:lnSpc>
            </a:pPr>
            <a:r>
              <a:rPr lang="en-US" sz="3200" dirty="0"/>
              <a:t>There is a thin line between ”Desires” and “Lust”</a:t>
            </a:r>
          </a:p>
          <a:p>
            <a:pPr>
              <a:lnSpc>
                <a:spcPct val="100000"/>
              </a:lnSpc>
            </a:pPr>
            <a:r>
              <a:rPr lang="en-US" sz="3200" dirty="0"/>
              <a:t>The next three Chapters of Proverbs (5,6,7) deal with Managing Desires and Lust</a:t>
            </a:r>
          </a:p>
          <a:p>
            <a:pPr lvl="1">
              <a:lnSpc>
                <a:spcPct val="100000"/>
              </a:lnSpc>
            </a:pPr>
            <a:r>
              <a:rPr lang="en-US" sz="2800" dirty="0"/>
              <a:t>Desire for another man’s wife (Adultery)</a:t>
            </a:r>
          </a:p>
          <a:p>
            <a:pPr lvl="1">
              <a:lnSpc>
                <a:spcPct val="100000"/>
              </a:lnSpc>
            </a:pPr>
            <a:r>
              <a:rPr lang="en-US" sz="2800" dirty="0"/>
              <a:t>Desire for Flattering women (Harlotry)</a:t>
            </a:r>
          </a:p>
          <a:p>
            <a:pPr lvl="1">
              <a:lnSpc>
                <a:spcPct val="100000"/>
              </a:lnSpc>
            </a:pPr>
            <a:r>
              <a:rPr lang="en-US" sz="2800" dirty="0"/>
              <a:t>Desire for not to work (Laziness)</a:t>
            </a:r>
          </a:p>
          <a:p>
            <a:pPr lvl="1">
              <a:lnSpc>
                <a:spcPct val="100000"/>
              </a:lnSpc>
            </a:pPr>
            <a:endParaRPr lang="en-US" sz="2800" dirty="0"/>
          </a:p>
          <a:p>
            <a:pPr lvl="1">
              <a:lnSpc>
                <a:spcPct val="100000"/>
              </a:lnSpc>
            </a:pPr>
            <a:endParaRPr lang="en-US" sz="2800" dirty="0"/>
          </a:p>
          <a:p>
            <a:pPr lvl="1">
              <a:lnSpc>
                <a:spcPct val="100000"/>
              </a:lnSpc>
            </a:pPr>
            <a:endParaRPr lang="en-US" sz="2800" dirty="0"/>
          </a:p>
          <a:p>
            <a:pPr>
              <a:lnSpc>
                <a:spcPct val="100000"/>
              </a:lnSpc>
            </a:pPr>
            <a:endParaRPr lang="en-US" sz="3200" dirty="0"/>
          </a:p>
        </p:txBody>
      </p:sp>
      <p:sp>
        <p:nvSpPr>
          <p:cNvPr id="4" name="TextBox 3"/>
          <p:cNvSpPr txBox="1"/>
          <p:nvPr/>
        </p:nvSpPr>
        <p:spPr>
          <a:xfrm>
            <a:off x="12255190" y="32338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6620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Desires Controls Our Focus</a:t>
            </a:r>
          </a:p>
        </p:txBody>
      </p:sp>
      <p:sp>
        <p:nvSpPr>
          <p:cNvPr id="3" name="Content Placeholder 2"/>
          <p:cNvSpPr>
            <a:spLocks noGrp="1"/>
          </p:cNvSpPr>
          <p:nvPr>
            <p:ph idx="1"/>
          </p:nvPr>
        </p:nvSpPr>
        <p:spPr>
          <a:xfrm>
            <a:off x="177829" y="1177027"/>
            <a:ext cx="11498894" cy="4908979"/>
          </a:xfrm>
        </p:spPr>
        <p:txBody>
          <a:bodyPr>
            <a:normAutofit/>
          </a:bodyPr>
          <a:lstStyle/>
          <a:p>
            <a:r>
              <a:rPr lang="en-US" sz="2800" dirty="0"/>
              <a:t>Misguided desires causes us to focus on what we don’t have and not the abundance of what we do have</a:t>
            </a:r>
          </a:p>
          <a:p>
            <a:r>
              <a:rPr lang="en-US" sz="2800" dirty="0"/>
              <a:t>God gave Adam and Eve full reign of the entire garden and only forbid one thing </a:t>
            </a:r>
            <a:r>
              <a:rPr lang="mr-IN" sz="2800" dirty="0"/>
              <a:t>–</a:t>
            </a:r>
            <a:r>
              <a:rPr lang="en-US" sz="2800" dirty="0"/>
              <a:t> the tree of Knowledge!</a:t>
            </a:r>
          </a:p>
          <a:p>
            <a:r>
              <a:rPr lang="en-US" sz="2800" dirty="0"/>
              <a:t>In the garden man desired knowledge… and received it, using the wrong method (Gen 3:6-7)</a:t>
            </a:r>
          </a:p>
          <a:p>
            <a:r>
              <a:rPr lang="en-US" sz="2800" dirty="0"/>
              <a:t>God’s plan for us is to obtain knowledge and wisdom through obedience</a:t>
            </a:r>
          </a:p>
          <a:p>
            <a:r>
              <a:rPr lang="en-US" sz="2800" dirty="0"/>
              <a:t>Unfortunately, man’s path to wisdom now must come through discipline (Gen 3:16-17)</a:t>
            </a:r>
          </a:p>
          <a:p>
            <a:endParaRPr lang="en-US" sz="2800" dirty="0"/>
          </a:p>
          <a:p>
            <a:endParaRPr lang="en-US" sz="2800" dirty="0"/>
          </a:p>
        </p:txBody>
      </p:sp>
    </p:spTree>
    <p:extLst>
      <p:ext uri="{BB962C8B-B14F-4D97-AF65-F5344CB8AC3E}">
        <p14:creationId xmlns:p14="http://schemas.microsoft.com/office/powerpoint/2010/main" val="5023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81" y="194700"/>
            <a:ext cx="10381116" cy="1609344"/>
          </a:xfrm>
        </p:spPr>
        <p:txBody>
          <a:bodyPr/>
          <a:lstStyle/>
          <a:p>
            <a:r>
              <a:rPr lang="en-US" dirty="0"/>
              <a:t>Desires managed through discipline </a:t>
            </a:r>
            <a:br>
              <a:rPr lang="en-US" dirty="0"/>
            </a:br>
            <a:r>
              <a:rPr lang="en-US" sz="2400" i="1" dirty="0"/>
              <a:t>(Gen 3:16-17)</a:t>
            </a:r>
            <a:endParaRPr lang="en-US" sz="2000" i="1" dirty="0"/>
          </a:p>
        </p:txBody>
      </p:sp>
      <p:sp>
        <p:nvSpPr>
          <p:cNvPr id="3" name="Content Placeholder 2"/>
          <p:cNvSpPr>
            <a:spLocks noGrp="1"/>
          </p:cNvSpPr>
          <p:nvPr>
            <p:ph idx="1"/>
          </p:nvPr>
        </p:nvSpPr>
        <p:spPr>
          <a:xfrm>
            <a:off x="256479" y="1625209"/>
            <a:ext cx="11396546" cy="4351338"/>
          </a:xfrm>
        </p:spPr>
        <p:txBody>
          <a:bodyPr>
            <a:noAutofit/>
          </a:bodyPr>
          <a:lstStyle/>
          <a:p>
            <a:r>
              <a:rPr lang="en-US" sz="2800" dirty="0"/>
              <a:t>Gen 3:16</a:t>
            </a:r>
            <a:r>
              <a:rPr lang="mr-IN" sz="2800" dirty="0"/>
              <a:t>…</a:t>
            </a:r>
            <a:r>
              <a:rPr lang="en-US" sz="2800" dirty="0"/>
              <a:t> </a:t>
            </a:r>
            <a:r>
              <a:rPr lang="en-US" sz="2800" i="1" dirty="0"/>
              <a:t>and thy </a:t>
            </a:r>
            <a:r>
              <a:rPr lang="en-US" sz="2800" i="1" u="sng" dirty="0"/>
              <a:t>desire</a:t>
            </a:r>
            <a:r>
              <a:rPr lang="en-US" sz="2800" i="1" dirty="0"/>
              <a:t> shall be to thy husband, and he shall rule over thee.</a:t>
            </a:r>
          </a:p>
          <a:p>
            <a:r>
              <a:rPr lang="en-US" sz="2800" dirty="0"/>
              <a:t>When we cannot manage our own lust and desires, God places rules and mechanisms in place to help us manage them (i.e., prison, rehabs, detention).</a:t>
            </a:r>
          </a:p>
          <a:p>
            <a:r>
              <a:rPr lang="en-US" sz="2800" dirty="0"/>
              <a:t>For Eve (the wife), her desires would be co-managed by Adam (the husband). </a:t>
            </a:r>
          </a:p>
          <a:p>
            <a:r>
              <a:rPr lang="en-US" sz="2800" dirty="0"/>
              <a:t>Management of desires causes great contention in marriages and relationships today as well as Christ and the Church </a:t>
            </a:r>
            <a:r>
              <a:rPr lang="en-US" sz="2800" i="1" dirty="0"/>
              <a:t>(</a:t>
            </a:r>
            <a:r>
              <a:rPr lang="en-US" sz="2800" i="1" dirty="0" err="1"/>
              <a:t>Eph</a:t>
            </a:r>
            <a:r>
              <a:rPr lang="en-US" sz="2800" i="1" dirty="0"/>
              <a:t> 5:21-33)</a:t>
            </a:r>
          </a:p>
        </p:txBody>
      </p:sp>
    </p:spTree>
    <p:extLst>
      <p:ext uri="{BB962C8B-B14F-4D97-AF65-F5344CB8AC3E}">
        <p14:creationId xmlns:p14="http://schemas.microsoft.com/office/powerpoint/2010/main" val="33532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1859"/>
            <a:ext cx="10496876" cy="1117353"/>
          </a:xfrm>
        </p:spPr>
        <p:txBody>
          <a:bodyPr>
            <a:normAutofit fontScale="90000"/>
          </a:bodyPr>
          <a:lstStyle/>
          <a:p>
            <a:r>
              <a:rPr lang="en-US" dirty="0"/>
              <a:t>Jesus provides a lesson on Desires</a:t>
            </a:r>
            <a:br>
              <a:rPr lang="en-US" dirty="0"/>
            </a:br>
            <a:r>
              <a:rPr lang="en-US" sz="3600" i="1" dirty="0"/>
              <a:t>Matt 16:24-25)</a:t>
            </a:r>
            <a:r>
              <a:rPr lang="en-US" sz="3600" dirty="0"/>
              <a:t> </a:t>
            </a:r>
            <a:endParaRPr lang="en-US" dirty="0"/>
          </a:p>
        </p:txBody>
      </p:sp>
      <p:sp>
        <p:nvSpPr>
          <p:cNvPr id="3" name="Content Placeholder 2"/>
          <p:cNvSpPr>
            <a:spLocks noGrp="1"/>
          </p:cNvSpPr>
          <p:nvPr>
            <p:ph idx="1"/>
          </p:nvPr>
        </p:nvSpPr>
        <p:spPr>
          <a:xfrm>
            <a:off x="284812" y="1903751"/>
            <a:ext cx="11278863" cy="4268449"/>
          </a:xfrm>
        </p:spPr>
        <p:txBody>
          <a:bodyPr>
            <a:normAutofit/>
          </a:bodyPr>
          <a:lstStyle/>
          <a:p>
            <a:r>
              <a:rPr lang="en-US" sz="2800" dirty="0"/>
              <a:t>Then Jesus said to His disciples, “If anyone </a:t>
            </a:r>
            <a:r>
              <a:rPr lang="en-US" sz="2800" i="1" u="sng" dirty="0"/>
              <a:t>desires</a:t>
            </a:r>
            <a:r>
              <a:rPr lang="en-US" sz="2800" dirty="0"/>
              <a:t> to come after Me, let him</a:t>
            </a:r>
            <a:r>
              <a:rPr lang="mr-IN" sz="2800" dirty="0"/>
              <a:t>…</a:t>
            </a:r>
            <a:r>
              <a:rPr lang="en-US" sz="2800" dirty="0"/>
              <a:t> </a:t>
            </a:r>
          </a:p>
          <a:p>
            <a:pPr lvl="1"/>
            <a:r>
              <a:rPr lang="en-US" sz="2800" b="1" dirty="0"/>
              <a:t>Deny </a:t>
            </a:r>
            <a:r>
              <a:rPr lang="en-US" sz="2800" dirty="0"/>
              <a:t>himself </a:t>
            </a:r>
          </a:p>
          <a:p>
            <a:pPr lvl="1"/>
            <a:r>
              <a:rPr lang="en-US" sz="2800" b="1" dirty="0"/>
              <a:t>Take up </a:t>
            </a:r>
            <a:r>
              <a:rPr lang="en-US" sz="2800" dirty="0"/>
              <a:t>his cross </a:t>
            </a:r>
          </a:p>
          <a:p>
            <a:pPr lvl="1"/>
            <a:r>
              <a:rPr lang="en-US" sz="2800" b="1" dirty="0"/>
              <a:t>Follow</a:t>
            </a:r>
            <a:r>
              <a:rPr lang="en-US" sz="2800" dirty="0"/>
              <a:t> Me </a:t>
            </a:r>
          </a:p>
          <a:p>
            <a:r>
              <a:rPr lang="en-US" sz="2800" dirty="0"/>
              <a:t>For whoever </a:t>
            </a:r>
            <a:r>
              <a:rPr lang="en-US" sz="2800" i="1" u="sng" dirty="0"/>
              <a:t>desires</a:t>
            </a:r>
            <a:r>
              <a:rPr lang="en-US" sz="2800" dirty="0"/>
              <a:t> to save his life will lose it, but whoever loses his life for My sake will find it.</a:t>
            </a:r>
          </a:p>
        </p:txBody>
      </p:sp>
    </p:spTree>
    <p:extLst>
      <p:ext uri="{BB962C8B-B14F-4D97-AF65-F5344CB8AC3E}">
        <p14:creationId xmlns:p14="http://schemas.microsoft.com/office/powerpoint/2010/main" val="70684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A593-F48B-5D49-9DE4-3807E4779DEA}"/>
              </a:ext>
            </a:extLst>
          </p:cNvPr>
          <p:cNvSpPr>
            <a:spLocks noGrp="1"/>
          </p:cNvSpPr>
          <p:nvPr>
            <p:ph type="title"/>
          </p:nvPr>
        </p:nvSpPr>
        <p:spPr/>
        <p:txBody>
          <a:bodyPr/>
          <a:lstStyle/>
          <a:p>
            <a:pPr algn="ctr"/>
            <a:r>
              <a:rPr lang="en-US" dirty="0"/>
              <a:t>How do We “read” the Scriptures?</a:t>
            </a:r>
          </a:p>
        </p:txBody>
      </p:sp>
      <p:grpSp>
        <p:nvGrpSpPr>
          <p:cNvPr id="102" name="Group 101">
            <a:extLst>
              <a:ext uri="{FF2B5EF4-FFF2-40B4-BE49-F238E27FC236}">
                <a16:creationId xmlns:a16="http://schemas.microsoft.com/office/drawing/2014/main" id="{3998DE43-DA02-7E4D-B8A7-C98D5CDCBCAA}"/>
              </a:ext>
            </a:extLst>
          </p:cNvPr>
          <p:cNvGrpSpPr/>
          <p:nvPr/>
        </p:nvGrpSpPr>
        <p:grpSpPr>
          <a:xfrm>
            <a:off x="1457355" y="2855969"/>
            <a:ext cx="9076636" cy="1530985"/>
            <a:chOff x="-154781" y="3065291"/>
            <a:chExt cx="9076636" cy="1530985"/>
          </a:xfrm>
        </p:grpSpPr>
        <p:sp>
          <p:nvSpPr>
            <p:cNvPr id="99" name="Rectangle 98">
              <a:extLst>
                <a:ext uri="{FF2B5EF4-FFF2-40B4-BE49-F238E27FC236}">
                  <a16:creationId xmlns:a16="http://schemas.microsoft.com/office/drawing/2014/main" id="{EA1F094A-4646-7C49-993B-A705FB006B18}"/>
                </a:ext>
              </a:extLst>
            </p:cNvPr>
            <p:cNvSpPr/>
            <p:nvPr/>
          </p:nvSpPr>
          <p:spPr>
            <a:xfrm>
              <a:off x="101536" y="3108002"/>
              <a:ext cx="8820319" cy="148827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FCE46D5-96B3-704C-A242-F0DCA44102FB}"/>
                </a:ext>
              </a:extLst>
            </p:cNvPr>
            <p:cNvGrpSpPr/>
            <p:nvPr/>
          </p:nvGrpSpPr>
          <p:grpSpPr>
            <a:xfrm>
              <a:off x="361406" y="3551985"/>
              <a:ext cx="8273799" cy="1034283"/>
              <a:chOff x="234476" y="1929641"/>
              <a:chExt cx="8273799" cy="1090075"/>
            </a:xfrm>
          </p:grpSpPr>
          <p:sp>
            <p:nvSpPr>
              <p:cNvPr id="4" name="Striped Right Arrow 3">
                <a:extLst>
                  <a:ext uri="{FF2B5EF4-FFF2-40B4-BE49-F238E27FC236}">
                    <a16:creationId xmlns:a16="http://schemas.microsoft.com/office/drawing/2014/main" id="{97A69018-B560-F348-9C37-BE615F742A11}"/>
                  </a:ext>
                </a:extLst>
              </p:cNvPr>
              <p:cNvSpPr/>
              <p:nvPr/>
            </p:nvSpPr>
            <p:spPr>
              <a:xfrm>
                <a:off x="261258" y="2229390"/>
                <a:ext cx="8247017" cy="506672"/>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4C225ABE-1AFA-2342-A2A4-CFEB98D90EC9}"/>
                  </a:ext>
                </a:extLst>
              </p:cNvPr>
              <p:cNvSpPr txBox="1"/>
              <p:nvPr/>
            </p:nvSpPr>
            <p:spPr>
              <a:xfrm>
                <a:off x="234476" y="2691285"/>
                <a:ext cx="1235833" cy="324380"/>
              </a:xfrm>
              <a:prstGeom prst="rect">
                <a:avLst/>
              </a:prstGeom>
              <a:noFill/>
            </p:spPr>
            <p:txBody>
              <a:bodyPr wrap="square" rtlCol="0">
                <a:spAutoFit/>
              </a:bodyPr>
              <a:lstStyle/>
              <a:p>
                <a:r>
                  <a:rPr lang="en-US" sz="1400" dirty="0"/>
                  <a:t>Genesis</a:t>
                </a:r>
              </a:p>
            </p:txBody>
          </p:sp>
          <p:sp>
            <p:nvSpPr>
              <p:cNvPr id="6" name="TextBox 5">
                <a:extLst>
                  <a:ext uri="{FF2B5EF4-FFF2-40B4-BE49-F238E27FC236}">
                    <a16:creationId xmlns:a16="http://schemas.microsoft.com/office/drawing/2014/main" id="{30268270-41F4-8948-BC63-DF5A002AD87A}"/>
                  </a:ext>
                </a:extLst>
              </p:cNvPr>
              <p:cNvSpPr txBox="1"/>
              <p:nvPr/>
            </p:nvSpPr>
            <p:spPr>
              <a:xfrm>
                <a:off x="6824074" y="2695337"/>
                <a:ext cx="1235833" cy="324379"/>
              </a:xfrm>
              <a:prstGeom prst="rect">
                <a:avLst/>
              </a:prstGeom>
              <a:noFill/>
            </p:spPr>
            <p:txBody>
              <a:bodyPr wrap="square" rtlCol="0">
                <a:spAutoFit/>
              </a:bodyPr>
              <a:lstStyle/>
              <a:p>
                <a:r>
                  <a:rPr lang="en-US" sz="1400" dirty="0"/>
                  <a:t>Revelation</a:t>
                </a:r>
              </a:p>
            </p:txBody>
          </p:sp>
          <p:sp>
            <p:nvSpPr>
              <p:cNvPr id="7" name="TextBox 6">
                <a:extLst>
                  <a:ext uri="{FF2B5EF4-FFF2-40B4-BE49-F238E27FC236}">
                    <a16:creationId xmlns:a16="http://schemas.microsoft.com/office/drawing/2014/main" id="{F122BB38-A3F0-FC4C-9B68-77479C615E1C}"/>
                  </a:ext>
                </a:extLst>
              </p:cNvPr>
              <p:cNvSpPr txBox="1"/>
              <p:nvPr/>
            </p:nvSpPr>
            <p:spPr>
              <a:xfrm>
                <a:off x="3575936" y="2695337"/>
                <a:ext cx="1235833" cy="324379"/>
              </a:xfrm>
              <a:prstGeom prst="rect">
                <a:avLst/>
              </a:prstGeom>
              <a:noFill/>
            </p:spPr>
            <p:txBody>
              <a:bodyPr wrap="square" rtlCol="0">
                <a:spAutoFit/>
              </a:bodyPr>
              <a:lstStyle/>
              <a:p>
                <a:r>
                  <a:rPr lang="en-US" sz="1400" dirty="0"/>
                  <a:t>The Gospels</a:t>
                </a:r>
              </a:p>
            </p:txBody>
          </p:sp>
          <p:sp>
            <p:nvSpPr>
              <p:cNvPr id="8" name="TextBox 7">
                <a:extLst>
                  <a:ext uri="{FF2B5EF4-FFF2-40B4-BE49-F238E27FC236}">
                    <a16:creationId xmlns:a16="http://schemas.microsoft.com/office/drawing/2014/main" id="{2697B598-19E1-2049-BA36-5C5BDDA3A069}"/>
                  </a:ext>
                </a:extLst>
              </p:cNvPr>
              <p:cNvSpPr txBox="1"/>
              <p:nvPr/>
            </p:nvSpPr>
            <p:spPr>
              <a:xfrm>
                <a:off x="1837508" y="2345169"/>
                <a:ext cx="1889760" cy="324379"/>
              </a:xfrm>
              <a:prstGeom prst="rect">
                <a:avLst/>
              </a:prstGeom>
              <a:noFill/>
            </p:spPr>
            <p:txBody>
              <a:bodyPr wrap="square" rtlCol="0">
                <a:spAutoFit/>
              </a:bodyPr>
              <a:lstStyle/>
              <a:p>
                <a:r>
                  <a:rPr lang="en-US" sz="1400" dirty="0">
                    <a:solidFill>
                      <a:srgbClr val="FFFF00"/>
                    </a:solidFill>
                  </a:rPr>
                  <a:t>Old Testament</a:t>
                </a:r>
              </a:p>
            </p:txBody>
          </p:sp>
          <p:sp>
            <p:nvSpPr>
              <p:cNvPr id="9" name="TextBox 8">
                <a:extLst>
                  <a:ext uri="{FF2B5EF4-FFF2-40B4-BE49-F238E27FC236}">
                    <a16:creationId xmlns:a16="http://schemas.microsoft.com/office/drawing/2014/main" id="{3228752F-ADBF-CB4E-B465-D8ECDFAECCFB}"/>
                  </a:ext>
                </a:extLst>
              </p:cNvPr>
              <p:cNvSpPr txBox="1"/>
              <p:nvPr/>
            </p:nvSpPr>
            <p:spPr>
              <a:xfrm>
                <a:off x="5172891" y="2344168"/>
                <a:ext cx="1889760" cy="324379"/>
              </a:xfrm>
              <a:prstGeom prst="rect">
                <a:avLst/>
              </a:prstGeom>
              <a:noFill/>
            </p:spPr>
            <p:txBody>
              <a:bodyPr wrap="square" rtlCol="0">
                <a:spAutoFit/>
              </a:bodyPr>
              <a:lstStyle/>
              <a:p>
                <a:r>
                  <a:rPr lang="en-US" sz="1400" dirty="0">
                    <a:solidFill>
                      <a:srgbClr val="FFFF00"/>
                    </a:solidFill>
                  </a:rPr>
                  <a:t>New Testament</a:t>
                </a:r>
              </a:p>
            </p:txBody>
          </p:sp>
          <p:sp>
            <p:nvSpPr>
              <p:cNvPr id="14" name="Pentagon 13">
                <a:extLst>
                  <a:ext uri="{FF2B5EF4-FFF2-40B4-BE49-F238E27FC236}">
                    <a16:creationId xmlns:a16="http://schemas.microsoft.com/office/drawing/2014/main" id="{506BF3F8-7D9A-CA4E-8D10-4C3B147DD3C5}"/>
                  </a:ext>
                </a:extLst>
              </p:cNvPr>
              <p:cNvSpPr/>
              <p:nvPr/>
            </p:nvSpPr>
            <p:spPr>
              <a:xfrm>
                <a:off x="296090" y="1929641"/>
                <a:ext cx="949235" cy="269966"/>
              </a:xfrm>
              <a:prstGeom prst="homePlat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Creation</a:t>
                </a:r>
              </a:p>
            </p:txBody>
          </p:sp>
          <p:sp>
            <p:nvSpPr>
              <p:cNvPr id="15" name="Pentagon 14">
                <a:extLst>
                  <a:ext uri="{FF2B5EF4-FFF2-40B4-BE49-F238E27FC236}">
                    <a16:creationId xmlns:a16="http://schemas.microsoft.com/office/drawing/2014/main" id="{36C4A093-282C-0249-8761-F4454A466384}"/>
                  </a:ext>
                </a:extLst>
              </p:cNvPr>
              <p:cNvSpPr/>
              <p:nvPr/>
            </p:nvSpPr>
            <p:spPr>
              <a:xfrm>
                <a:off x="1401353" y="1929641"/>
                <a:ext cx="949235" cy="269966"/>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Flood</a:t>
                </a:r>
              </a:p>
            </p:txBody>
          </p:sp>
          <p:sp>
            <p:nvSpPr>
              <p:cNvPr id="16" name="Pentagon 15">
                <a:extLst>
                  <a:ext uri="{FF2B5EF4-FFF2-40B4-BE49-F238E27FC236}">
                    <a16:creationId xmlns:a16="http://schemas.microsoft.com/office/drawing/2014/main" id="{C154F59C-96EC-BF44-958C-BFF2CFE856CD}"/>
                  </a:ext>
                </a:extLst>
              </p:cNvPr>
              <p:cNvSpPr/>
              <p:nvPr/>
            </p:nvSpPr>
            <p:spPr>
              <a:xfrm>
                <a:off x="2506616" y="1929641"/>
                <a:ext cx="949235" cy="269966"/>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Captivity</a:t>
                </a:r>
              </a:p>
            </p:txBody>
          </p:sp>
          <p:sp>
            <p:nvSpPr>
              <p:cNvPr id="17" name="Pentagon 16">
                <a:extLst>
                  <a:ext uri="{FF2B5EF4-FFF2-40B4-BE49-F238E27FC236}">
                    <a16:creationId xmlns:a16="http://schemas.microsoft.com/office/drawing/2014/main" id="{E14CFE0B-3F3D-F24F-B155-D868F2713907}"/>
                  </a:ext>
                </a:extLst>
              </p:cNvPr>
              <p:cNvSpPr/>
              <p:nvPr/>
            </p:nvSpPr>
            <p:spPr>
              <a:xfrm>
                <a:off x="3611879" y="1929641"/>
                <a:ext cx="949235" cy="269966"/>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Jesus</a:t>
                </a:r>
              </a:p>
            </p:txBody>
          </p:sp>
          <p:sp>
            <p:nvSpPr>
              <p:cNvPr id="18" name="Pentagon 17">
                <a:extLst>
                  <a:ext uri="{FF2B5EF4-FFF2-40B4-BE49-F238E27FC236}">
                    <a16:creationId xmlns:a16="http://schemas.microsoft.com/office/drawing/2014/main" id="{E06C523A-5068-AE4D-9B31-9858FAFCCC67}"/>
                  </a:ext>
                </a:extLst>
              </p:cNvPr>
              <p:cNvSpPr/>
              <p:nvPr/>
            </p:nvSpPr>
            <p:spPr>
              <a:xfrm>
                <a:off x="4717142" y="1929641"/>
                <a:ext cx="949235" cy="269966"/>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Acts</a:t>
                </a:r>
              </a:p>
            </p:txBody>
          </p:sp>
          <p:sp>
            <p:nvSpPr>
              <p:cNvPr id="19" name="Pentagon 18">
                <a:extLst>
                  <a:ext uri="{FF2B5EF4-FFF2-40B4-BE49-F238E27FC236}">
                    <a16:creationId xmlns:a16="http://schemas.microsoft.com/office/drawing/2014/main" id="{EEC8B8A0-3A31-5A41-BC0A-FD624736882F}"/>
                  </a:ext>
                </a:extLst>
              </p:cNvPr>
              <p:cNvSpPr/>
              <p:nvPr/>
            </p:nvSpPr>
            <p:spPr>
              <a:xfrm>
                <a:off x="5822405" y="1929641"/>
                <a:ext cx="949235" cy="269966"/>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Epistles</a:t>
                </a:r>
              </a:p>
            </p:txBody>
          </p:sp>
          <p:sp>
            <p:nvSpPr>
              <p:cNvPr id="20" name="Pentagon 19">
                <a:extLst>
                  <a:ext uri="{FF2B5EF4-FFF2-40B4-BE49-F238E27FC236}">
                    <a16:creationId xmlns:a16="http://schemas.microsoft.com/office/drawing/2014/main" id="{84351291-40F4-1645-9250-FB564980189E}"/>
                  </a:ext>
                </a:extLst>
              </p:cNvPr>
              <p:cNvSpPr/>
              <p:nvPr/>
            </p:nvSpPr>
            <p:spPr>
              <a:xfrm>
                <a:off x="6927670" y="1929641"/>
                <a:ext cx="1005839" cy="269966"/>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End Times</a:t>
                </a:r>
              </a:p>
            </p:txBody>
          </p:sp>
        </p:grpSp>
        <p:sp>
          <p:nvSpPr>
            <p:cNvPr id="26" name="TextBox 25">
              <a:extLst>
                <a:ext uri="{FF2B5EF4-FFF2-40B4-BE49-F238E27FC236}">
                  <a16:creationId xmlns:a16="http://schemas.microsoft.com/office/drawing/2014/main" id="{8567930E-6924-0F4E-BB1F-8DC122098CD5}"/>
                </a:ext>
              </a:extLst>
            </p:cNvPr>
            <p:cNvSpPr txBox="1"/>
            <p:nvPr/>
          </p:nvSpPr>
          <p:spPr>
            <a:xfrm>
              <a:off x="-154781" y="3065291"/>
              <a:ext cx="1650587" cy="430887"/>
            </a:xfrm>
            <a:prstGeom prst="rect">
              <a:avLst/>
            </a:prstGeom>
            <a:noFill/>
          </p:spPr>
          <p:txBody>
            <a:bodyPr wrap="square" rtlCol="0">
              <a:spAutoFit/>
            </a:bodyPr>
            <a:lstStyle/>
            <a:p>
              <a:pPr algn="ctr"/>
              <a:r>
                <a:rPr lang="en-US" sz="2200" b="1" u="sng" dirty="0">
                  <a:solidFill>
                    <a:srgbClr val="002060"/>
                  </a:solidFill>
                </a:rPr>
                <a:t>Topical</a:t>
              </a:r>
            </a:p>
          </p:txBody>
        </p:sp>
      </p:grpSp>
      <p:grpSp>
        <p:nvGrpSpPr>
          <p:cNvPr id="101" name="Group 100">
            <a:extLst>
              <a:ext uri="{FF2B5EF4-FFF2-40B4-BE49-F238E27FC236}">
                <a16:creationId xmlns:a16="http://schemas.microsoft.com/office/drawing/2014/main" id="{DE72E4AA-3F8F-674B-8BDC-BCAF5336FA24}"/>
              </a:ext>
            </a:extLst>
          </p:cNvPr>
          <p:cNvGrpSpPr/>
          <p:nvPr/>
        </p:nvGrpSpPr>
        <p:grpSpPr>
          <a:xfrm>
            <a:off x="1502289" y="1294106"/>
            <a:ext cx="9043454" cy="1399679"/>
            <a:chOff x="-109847" y="1503428"/>
            <a:chExt cx="9043454" cy="1399679"/>
          </a:xfrm>
        </p:grpSpPr>
        <p:sp>
          <p:nvSpPr>
            <p:cNvPr id="98" name="Rectangle 97">
              <a:extLst>
                <a:ext uri="{FF2B5EF4-FFF2-40B4-BE49-F238E27FC236}">
                  <a16:creationId xmlns:a16="http://schemas.microsoft.com/office/drawing/2014/main" id="{A213E000-A165-FF48-BC7A-5F2598E184EA}"/>
                </a:ext>
              </a:extLst>
            </p:cNvPr>
            <p:cNvSpPr/>
            <p:nvPr/>
          </p:nvSpPr>
          <p:spPr>
            <a:xfrm>
              <a:off x="113288" y="1564461"/>
              <a:ext cx="8820319" cy="133864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FC216884-2F36-B046-8C5D-6FF285D88867}"/>
                </a:ext>
              </a:extLst>
            </p:cNvPr>
            <p:cNvGrpSpPr/>
            <p:nvPr/>
          </p:nvGrpSpPr>
          <p:grpSpPr>
            <a:xfrm>
              <a:off x="188196" y="1998019"/>
              <a:ext cx="8447951" cy="757540"/>
              <a:chOff x="60324" y="2229390"/>
              <a:chExt cx="8447951" cy="757540"/>
            </a:xfrm>
          </p:grpSpPr>
          <p:sp>
            <p:nvSpPr>
              <p:cNvPr id="62" name="Striped Right Arrow 61">
                <a:extLst>
                  <a:ext uri="{FF2B5EF4-FFF2-40B4-BE49-F238E27FC236}">
                    <a16:creationId xmlns:a16="http://schemas.microsoft.com/office/drawing/2014/main" id="{F2BD4A0B-D159-444D-A4EE-D9BC9DC758BA}"/>
                  </a:ext>
                </a:extLst>
              </p:cNvPr>
              <p:cNvSpPr/>
              <p:nvPr/>
            </p:nvSpPr>
            <p:spPr>
              <a:xfrm>
                <a:off x="261258" y="2229390"/>
                <a:ext cx="8247017" cy="480325"/>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3" name="TextBox 62">
                <a:extLst>
                  <a:ext uri="{FF2B5EF4-FFF2-40B4-BE49-F238E27FC236}">
                    <a16:creationId xmlns:a16="http://schemas.microsoft.com/office/drawing/2014/main" id="{4B6A71C9-DB9B-A648-A5E4-2D0BBB9A1698}"/>
                  </a:ext>
                </a:extLst>
              </p:cNvPr>
              <p:cNvSpPr txBox="1"/>
              <p:nvPr/>
            </p:nvSpPr>
            <p:spPr>
              <a:xfrm>
                <a:off x="60324" y="2675634"/>
                <a:ext cx="1315702" cy="307777"/>
              </a:xfrm>
              <a:prstGeom prst="rect">
                <a:avLst/>
              </a:prstGeom>
              <a:noFill/>
            </p:spPr>
            <p:txBody>
              <a:bodyPr wrap="square" rtlCol="0">
                <a:spAutoFit/>
              </a:bodyPr>
              <a:lstStyle/>
              <a:p>
                <a:pPr algn="ctr"/>
                <a:r>
                  <a:rPr lang="en-US" sz="1400" dirty="0"/>
                  <a:t>Genesis</a:t>
                </a:r>
              </a:p>
            </p:txBody>
          </p:sp>
          <p:sp>
            <p:nvSpPr>
              <p:cNvPr id="64" name="TextBox 63">
                <a:extLst>
                  <a:ext uri="{FF2B5EF4-FFF2-40B4-BE49-F238E27FC236}">
                    <a16:creationId xmlns:a16="http://schemas.microsoft.com/office/drawing/2014/main" id="{83BC6EF9-A2ED-3440-8CC5-80DFE72C75A9}"/>
                  </a:ext>
                </a:extLst>
              </p:cNvPr>
              <p:cNvSpPr txBox="1"/>
              <p:nvPr/>
            </p:nvSpPr>
            <p:spPr>
              <a:xfrm>
                <a:off x="6694602" y="2679153"/>
                <a:ext cx="1315702" cy="307777"/>
              </a:xfrm>
              <a:prstGeom prst="rect">
                <a:avLst/>
              </a:prstGeom>
              <a:noFill/>
            </p:spPr>
            <p:txBody>
              <a:bodyPr wrap="square" rtlCol="0">
                <a:spAutoFit/>
              </a:bodyPr>
              <a:lstStyle/>
              <a:p>
                <a:pPr algn="ctr"/>
                <a:r>
                  <a:rPr lang="en-US" sz="1400" dirty="0"/>
                  <a:t>Revelation</a:t>
                </a:r>
              </a:p>
            </p:txBody>
          </p:sp>
          <p:sp>
            <p:nvSpPr>
              <p:cNvPr id="65" name="TextBox 64">
                <a:extLst>
                  <a:ext uri="{FF2B5EF4-FFF2-40B4-BE49-F238E27FC236}">
                    <a16:creationId xmlns:a16="http://schemas.microsoft.com/office/drawing/2014/main" id="{3A35B37C-B7EB-C049-BF49-36E12CC0FC5F}"/>
                  </a:ext>
                </a:extLst>
              </p:cNvPr>
              <p:cNvSpPr txBox="1"/>
              <p:nvPr/>
            </p:nvSpPr>
            <p:spPr>
              <a:xfrm>
                <a:off x="3481356" y="2679153"/>
                <a:ext cx="1315702" cy="307777"/>
              </a:xfrm>
              <a:prstGeom prst="rect">
                <a:avLst/>
              </a:prstGeom>
              <a:noFill/>
            </p:spPr>
            <p:txBody>
              <a:bodyPr wrap="square" rtlCol="0">
                <a:spAutoFit/>
              </a:bodyPr>
              <a:lstStyle/>
              <a:p>
                <a:pPr algn="ctr"/>
                <a:r>
                  <a:rPr lang="en-US" sz="1400" dirty="0"/>
                  <a:t>The Gospels</a:t>
                </a:r>
              </a:p>
            </p:txBody>
          </p:sp>
          <p:sp>
            <p:nvSpPr>
              <p:cNvPr id="66" name="TextBox 65">
                <a:extLst>
                  <a:ext uri="{FF2B5EF4-FFF2-40B4-BE49-F238E27FC236}">
                    <a16:creationId xmlns:a16="http://schemas.microsoft.com/office/drawing/2014/main" id="{75A1A58C-0CE6-A945-91BF-E7293A97BBC1}"/>
                  </a:ext>
                </a:extLst>
              </p:cNvPr>
              <p:cNvSpPr txBox="1"/>
              <p:nvPr/>
            </p:nvSpPr>
            <p:spPr>
              <a:xfrm>
                <a:off x="1837508" y="2345170"/>
                <a:ext cx="1889760" cy="307777"/>
              </a:xfrm>
              <a:prstGeom prst="rect">
                <a:avLst/>
              </a:prstGeom>
              <a:noFill/>
            </p:spPr>
            <p:txBody>
              <a:bodyPr wrap="square" rtlCol="0">
                <a:spAutoFit/>
              </a:bodyPr>
              <a:lstStyle/>
              <a:p>
                <a:r>
                  <a:rPr lang="en-US" sz="1400" dirty="0">
                    <a:solidFill>
                      <a:srgbClr val="FFFF00"/>
                    </a:solidFill>
                  </a:rPr>
                  <a:t>Old Testament</a:t>
                </a:r>
              </a:p>
            </p:txBody>
          </p:sp>
          <p:sp>
            <p:nvSpPr>
              <p:cNvPr id="67" name="TextBox 66">
                <a:extLst>
                  <a:ext uri="{FF2B5EF4-FFF2-40B4-BE49-F238E27FC236}">
                    <a16:creationId xmlns:a16="http://schemas.microsoft.com/office/drawing/2014/main" id="{E5FB9043-53F1-B64A-A061-D4EEB7AEF7D7}"/>
                  </a:ext>
                </a:extLst>
              </p:cNvPr>
              <p:cNvSpPr txBox="1"/>
              <p:nvPr/>
            </p:nvSpPr>
            <p:spPr>
              <a:xfrm>
                <a:off x="5172891" y="2344168"/>
                <a:ext cx="1889760" cy="307777"/>
              </a:xfrm>
              <a:prstGeom prst="rect">
                <a:avLst/>
              </a:prstGeom>
              <a:noFill/>
            </p:spPr>
            <p:txBody>
              <a:bodyPr wrap="square" rtlCol="0">
                <a:spAutoFit/>
              </a:bodyPr>
              <a:lstStyle/>
              <a:p>
                <a:r>
                  <a:rPr lang="en-US" sz="1400" dirty="0">
                    <a:solidFill>
                      <a:srgbClr val="FFFF00"/>
                    </a:solidFill>
                  </a:rPr>
                  <a:t>New Testament</a:t>
                </a:r>
              </a:p>
            </p:txBody>
          </p:sp>
        </p:grpSp>
        <p:sp>
          <p:nvSpPr>
            <p:cNvPr id="75" name="TextBox 74">
              <a:extLst>
                <a:ext uri="{FF2B5EF4-FFF2-40B4-BE49-F238E27FC236}">
                  <a16:creationId xmlns:a16="http://schemas.microsoft.com/office/drawing/2014/main" id="{ACE7CA85-EC1F-A847-84EF-FD33F326306D}"/>
                </a:ext>
              </a:extLst>
            </p:cNvPr>
            <p:cNvSpPr txBox="1"/>
            <p:nvPr/>
          </p:nvSpPr>
          <p:spPr>
            <a:xfrm>
              <a:off x="-109847" y="1503428"/>
              <a:ext cx="2524426" cy="430887"/>
            </a:xfrm>
            <a:prstGeom prst="rect">
              <a:avLst/>
            </a:prstGeom>
            <a:noFill/>
          </p:spPr>
          <p:txBody>
            <a:bodyPr wrap="square" rtlCol="0">
              <a:spAutoFit/>
            </a:bodyPr>
            <a:lstStyle/>
            <a:p>
              <a:pPr algn="ctr"/>
              <a:r>
                <a:rPr lang="en-US" sz="2200" b="1" u="sng" dirty="0">
                  <a:solidFill>
                    <a:srgbClr val="002060"/>
                  </a:solidFill>
                </a:rPr>
                <a:t>Chronological</a:t>
              </a:r>
            </a:p>
          </p:txBody>
        </p:sp>
      </p:grpSp>
      <p:grpSp>
        <p:nvGrpSpPr>
          <p:cNvPr id="103" name="Group 102">
            <a:extLst>
              <a:ext uri="{FF2B5EF4-FFF2-40B4-BE49-F238E27FC236}">
                <a16:creationId xmlns:a16="http://schemas.microsoft.com/office/drawing/2014/main" id="{C94671BB-F500-034B-8C04-480A2CAEC5E8}"/>
              </a:ext>
            </a:extLst>
          </p:cNvPr>
          <p:cNvGrpSpPr/>
          <p:nvPr/>
        </p:nvGrpSpPr>
        <p:grpSpPr>
          <a:xfrm>
            <a:off x="1545633" y="4639278"/>
            <a:ext cx="8959939" cy="1649303"/>
            <a:chOff x="-66504" y="4848600"/>
            <a:chExt cx="8959939" cy="1649303"/>
          </a:xfrm>
        </p:grpSpPr>
        <p:sp>
          <p:nvSpPr>
            <p:cNvPr id="100" name="Rectangle 99">
              <a:extLst>
                <a:ext uri="{FF2B5EF4-FFF2-40B4-BE49-F238E27FC236}">
                  <a16:creationId xmlns:a16="http://schemas.microsoft.com/office/drawing/2014/main" id="{D46EE5C7-7205-3A45-929D-B8F5433959EC}"/>
                </a:ext>
              </a:extLst>
            </p:cNvPr>
            <p:cNvSpPr/>
            <p:nvPr/>
          </p:nvSpPr>
          <p:spPr>
            <a:xfrm>
              <a:off x="73116" y="4905176"/>
              <a:ext cx="8820319" cy="159272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triped Right Arrow 76">
              <a:extLst>
                <a:ext uri="{FF2B5EF4-FFF2-40B4-BE49-F238E27FC236}">
                  <a16:creationId xmlns:a16="http://schemas.microsoft.com/office/drawing/2014/main" id="{20DDF7FE-756B-2B43-B17E-81B5E2C81D33}"/>
                </a:ext>
              </a:extLst>
            </p:cNvPr>
            <p:cNvSpPr/>
            <p:nvPr/>
          </p:nvSpPr>
          <p:spPr>
            <a:xfrm>
              <a:off x="467651" y="5649314"/>
              <a:ext cx="8247017" cy="475553"/>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8" name="TextBox 77">
              <a:extLst>
                <a:ext uri="{FF2B5EF4-FFF2-40B4-BE49-F238E27FC236}">
                  <a16:creationId xmlns:a16="http://schemas.microsoft.com/office/drawing/2014/main" id="{3A563E9E-5D6E-3645-B46E-DAD3AFFBE1C9}"/>
                </a:ext>
              </a:extLst>
            </p:cNvPr>
            <p:cNvSpPr txBox="1"/>
            <p:nvPr/>
          </p:nvSpPr>
          <p:spPr>
            <a:xfrm>
              <a:off x="442217" y="6141118"/>
              <a:ext cx="901060" cy="276999"/>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Garden</a:t>
              </a:r>
            </a:p>
          </p:txBody>
        </p:sp>
        <p:sp>
          <p:nvSpPr>
            <p:cNvPr id="81" name="TextBox 80">
              <a:extLst>
                <a:ext uri="{FF2B5EF4-FFF2-40B4-BE49-F238E27FC236}">
                  <a16:creationId xmlns:a16="http://schemas.microsoft.com/office/drawing/2014/main" id="{243072E2-FA55-864C-80F4-C96EC292A70B}"/>
                </a:ext>
              </a:extLst>
            </p:cNvPr>
            <p:cNvSpPr txBox="1"/>
            <p:nvPr/>
          </p:nvSpPr>
          <p:spPr>
            <a:xfrm>
              <a:off x="2043901" y="5762954"/>
              <a:ext cx="1889760" cy="307777"/>
            </a:xfrm>
            <a:prstGeom prst="rect">
              <a:avLst/>
            </a:prstGeom>
            <a:noFill/>
          </p:spPr>
          <p:txBody>
            <a:bodyPr wrap="square" rtlCol="0">
              <a:spAutoFit/>
            </a:bodyPr>
            <a:lstStyle/>
            <a:p>
              <a:r>
                <a:rPr lang="en-US" sz="1400" dirty="0">
                  <a:solidFill>
                    <a:srgbClr val="FFFF00"/>
                  </a:solidFill>
                </a:rPr>
                <a:t>Old Testament</a:t>
              </a:r>
            </a:p>
          </p:txBody>
        </p:sp>
        <p:sp>
          <p:nvSpPr>
            <p:cNvPr id="82" name="TextBox 81">
              <a:extLst>
                <a:ext uri="{FF2B5EF4-FFF2-40B4-BE49-F238E27FC236}">
                  <a16:creationId xmlns:a16="http://schemas.microsoft.com/office/drawing/2014/main" id="{A429B4AB-EA26-6C4C-9368-DB1056555F3C}"/>
                </a:ext>
              </a:extLst>
            </p:cNvPr>
            <p:cNvSpPr txBox="1"/>
            <p:nvPr/>
          </p:nvSpPr>
          <p:spPr>
            <a:xfrm>
              <a:off x="6189183" y="5756083"/>
              <a:ext cx="1889760" cy="307777"/>
            </a:xfrm>
            <a:prstGeom prst="rect">
              <a:avLst/>
            </a:prstGeom>
            <a:noFill/>
          </p:spPr>
          <p:txBody>
            <a:bodyPr wrap="square" rtlCol="0">
              <a:spAutoFit/>
            </a:bodyPr>
            <a:lstStyle/>
            <a:p>
              <a:r>
                <a:rPr lang="en-US" sz="1400" dirty="0">
                  <a:solidFill>
                    <a:srgbClr val="FFFF00"/>
                  </a:solidFill>
                </a:rPr>
                <a:t>New Testament</a:t>
              </a:r>
            </a:p>
          </p:txBody>
        </p:sp>
        <p:sp>
          <p:nvSpPr>
            <p:cNvPr id="83" name="Pentagon 82">
              <a:extLst>
                <a:ext uri="{FF2B5EF4-FFF2-40B4-BE49-F238E27FC236}">
                  <a16:creationId xmlns:a16="http://schemas.microsoft.com/office/drawing/2014/main" id="{A9C14440-4393-984D-84DC-7BE077268059}"/>
                </a:ext>
              </a:extLst>
            </p:cNvPr>
            <p:cNvSpPr/>
            <p:nvPr/>
          </p:nvSpPr>
          <p:spPr>
            <a:xfrm>
              <a:off x="453931" y="5355106"/>
              <a:ext cx="949235" cy="264976"/>
            </a:xfrm>
            <a:prstGeom prst="homePlat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Innocence</a:t>
              </a:r>
            </a:p>
          </p:txBody>
        </p:sp>
        <p:sp>
          <p:nvSpPr>
            <p:cNvPr id="84" name="Pentagon 83">
              <a:extLst>
                <a:ext uri="{FF2B5EF4-FFF2-40B4-BE49-F238E27FC236}">
                  <a16:creationId xmlns:a16="http://schemas.microsoft.com/office/drawing/2014/main" id="{9761FD14-1F8E-E445-A661-3D7B91D1EB25}"/>
                </a:ext>
              </a:extLst>
            </p:cNvPr>
            <p:cNvSpPr/>
            <p:nvPr/>
          </p:nvSpPr>
          <p:spPr>
            <a:xfrm>
              <a:off x="1479732" y="5355106"/>
              <a:ext cx="1028698" cy="264976"/>
            </a:xfrm>
            <a:prstGeom prst="homePlat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Conscience</a:t>
              </a:r>
            </a:p>
          </p:txBody>
        </p:sp>
        <p:sp>
          <p:nvSpPr>
            <p:cNvPr id="85" name="Pentagon 84">
              <a:extLst>
                <a:ext uri="{FF2B5EF4-FFF2-40B4-BE49-F238E27FC236}">
                  <a16:creationId xmlns:a16="http://schemas.microsoft.com/office/drawing/2014/main" id="{A4F63F98-40D1-9043-A248-6B0ECEF6E82E}"/>
                </a:ext>
              </a:extLst>
            </p:cNvPr>
            <p:cNvSpPr/>
            <p:nvPr/>
          </p:nvSpPr>
          <p:spPr>
            <a:xfrm>
              <a:off x="2568811" y="5355106"/>
              <a:ext cx="1028698" cy="264976"/>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Human</a:t>
              </a:r>
            </a:p>
            <a:p>
              <a:pPr algn="ctr"/>
              <a:r>
                <a:rPr lang="en-US" sz="1050" dirty="0"/>
                <a:t>Government</a:t>
              </a:r>
            </a:p>
          </p:txBody>
        </p:sp>
        <p:sp>
          <p:nvSpPr>
            <p:cNvPr id="86" name="Pentagon 85">
              <a:extLst>
                <a:ext uri="{FF2B5EF4-FFF2-40B4-BE49-F238E27FC236}">
                  <a16:creationId xmlns:a16="http://schemas.microsoft.com/office/drawing/2014/main" id="{6299243E-EA3A-2747-9E9D-A784E033D0E9}"/>
                </a:ext>
              </a:extLst>
            </p:cNvPr>
            <p:cNvSpPr/>
            <p:nvPr/>
          </p:nvSpPr>
          <p:spPr>
            <a:xfrm>
              <a:off x="3656432" y="5355106"/>
              <a:ext cx="949235" cy="264976"/>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Promise</a:t>
              </a:r>
            </a:p>
          </p:txBody>
        </p:sp>
        <p:sp>
          <p:nvSpPr>
            <p:cNvPr id="87" name="Pentagon 86">
              <a:extLst>
                <a:ext uri="{FF2B5EF4-FFF2-40B4-BE49-F238E27FC236}">
                  <a16:creationId xmlns:a16="http://schemas.microsoft.com/office/drawing/2014/main" id="{0DDF06BE-AAFD-764C-816A-41EE1E351391}"/>
                </a:ext>
              </a:extLst>
            </p:cNvPr>
            <p:cNvSpPr/>
            <p:nvPr/>
          </p:nvSpPr>
          <p:spPr>
            <a:xfrm>
              <a:off x="4664591" y="5355106"/>
              <a:ext cx="1284744" cy="264976"/>
            </a:xfrm>
            <a:prstGeom prst="homePlat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Law</a:t>
              </a:r>
            </a:p>
          </p:txBody>
        </p:sp>
        <p:sp>
          <p:nvSpPr>
            <p:cNvPr id="88" name="Pentagon 87">
              <a:extLst>
                <a:ext uri="{FF2B5EF4-FFF2-40B4-BE49-F238E27FC236}">
                  <a16:creationId xmlns:a16="http://schemas.microsoft.com/office/drawing/2014/main" id="{06391539-A491-044E-AD5C-65E050AC8718}"/>
                </a:ext>
              </a:extLst>
            </p:cNvPr>
            <p:cNvSpPr/>
            <p:nvPr/>
          </p:nvSpPr>
          <p:spPr>
            <a:xfrm>
              <a:off x="6028798" y="5355106"/>
              <a:ext cx="949235" cy="264976"/>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Grace</a:t>
              </a:r>
            </a:p>
          </p:txBody>
        </p:sp>
        <p:sp>
          <p:nvSpPr>
            <p:cNvPr id="89" name="Pentagon 88">
              <a:extLst>
                <a:ext uri="{FF2B5EF4-FFF2-40B4-BE49-F238E27FC236}">
                  <a16:creationId xmlns:a16="http://schemas.microsoft.com/office/drawing/2014/main" id="{E0B30805-2AB2-6D48-B6A0-66413551AC09}"/>
                </a:ext>
              </a:extLst>
            </p:cNvPr>
            <p:cNvSpPr/>
            <p:nvPr/>
          </p:nvSpPr>
          <p:spPr>
            <a:xfrm>
              <a:off x="7473927" y="5355106"/>
              <a:ext cx="1005839" cy="264976"/>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Millennial Kingdom</a:t>
              </a:r>
            </a:p>
          </p:txBody>
        </p:sp>
        <p:sp>
          <p:nvSpPr>
            <p:cNvPr id="90" name="TextBox 89">
              <a:extLst>
                <a:ext uri="{FF2B5EF4-FFF2-40B4-BE49-F238E27FC236}">
                  <a16:creationId xmlns:a16="http://schemas.microsoft.com/office/drawing/2014/main" id="{6714C11B-BDC2-C94E-8388-200DD4E87572}"/>
                </a:ext>
              </a:extLst>
            </p:cNvPr>
            <p:cNvSpPr txBox="1"/>
            <p:nvPr/>
          </p:nvSpPr>
          <p:spPr>
            <a:xfrm>
              <a:off x="-66504" y="4848600"/>
              <a:ext cx="2437740" cy="430887"/>
            </a:xfrm>
            <a:prstGeom prst="rect">
              <a:avLst/>
            </a:prstGeom>
            <a:noFill/>
          </p:spPr>
          <p:txBody>
            <a:bodyPr wrap="square" rtlCol="0">
              <a:spAutoFit/>
            </a:bodyPr>
            <a:lstStyle/>
            <a:p>
              <a:pPr algn="ctr"/>
              <a:r>
                <a:rPr lang="en-US" sz="2200" b="1" u="sng" dirty="0">
                  <a:solidFill>
                    <a:srgbClr val="002060"/>
                  </a:solidFill>
                </a:rPr>
                <a:t>Dispensational</a:t>
              </a:r>
            </a:p>
          </p:txBody>
        </p:sp>
        <p:sp>
          <p:nvSpPr>
            <p:cNvPr id="91" name="TextBox 90">
              <a:extLst>
                <a:ext uri="{FF2B5EF4-FFF2-40B4-BE49-F238E27FC236}">
                  <a16:creationId xmlns:a16="http://schemas.microsoft.com/office/drawing/2014/main" id="{F319B749-9EA2-7940-B4CC-E1F8A3EE9D96}"/>
                </a:ext>
              </a:extLst>
            </p:cNvPr>
            <p:cNvSpPr txBox="1"/>
            <p:nvPr/>
          </p:nvSpPr>
          <p:spPr>
            <a:xfrm>
              <a:off x="1463388" y="6149060"/>
              <a:ext cx="901060" cy="276999"/>
            </a:xfrm>
            <a:prstGeom prst="rect">
              <a:avLst/>
            </a:prstGeom>
            <a:solidFill>
              <a:schemeClr val="accent3">
                <a:lumMod val="75000"/>
              </a:schemeClr>
            </a:solidFill>
          </p:spPr>
          <p:txBody>
            <a:bodyPr wrap="square" rtlCol="0">
              <a:spAutoFit/>
            </a:bodyPr>
            <a:lstStyle>
              <a:defPPr>
                <a:defRPr lang="en-US"/>
              </a:defPPr>
              <a:lvl1pPr algn="ctr">
                <a:defRPr sz="1200">
                  <a:solidFill>
                    <a:schemeClr val="bg1"/>
                  </a:solidFill>
                </a:defRPr>
              </a:lvl1pPr>
            </a:lstStyle>
            <a:p>
              <a:r>
                <a:rPr lang="en-US" dirty="0"/>
                <a:t>The Flood</a:t>
              </a:r>
            </a:p>
          </p:txBody>
        </p:sp>
        <p:sp>
          <p:nvSpPr>
            <p:cNvPr id="92" name="TextBox 91">
              <a:extLst>
                <a:ext uri="{FF2B5EF4-FFF2-40B4-BE49-F238E27FC236}">
                  <a16:creationId xmlns:a16="http://schemas.microsoft.com/office/drawing/2014/main" id="{4E7D9C20-400B-3949-B886-E86EDDEA2469}"/>
                </a:ext>
              </a:extLst>
            </p:cNvPr>
            <p:cNvSpPr txBox="1"/>
            <p:nvPr/>
          </p:nvSpPr>
          <p:spPr>
            <a:xfrm>
              <a:off x="2495078" y="6149060"/>
              <a:ext cx="958132" cy="276999"/>
            </a:xfrm>
            <a:prstGeom prst="rect">
              <a:avLst/>
            </a:prstGeom>
            <a:solidFill>
              <a:schemeClr val="accent2">
                <a:lumMod val="75000"/>
              </a:schemeClr>
            </a:solidFill>
          </p:spPr>
          <p:txBody>
            <a:bodyPr wrap="square" rtlCol="0">
              <a:spAutoFit/>
            </a:bodyPr>
            <a:lstStyle>
              <a:defPPr>
                <a:defRPr lang="en-US"/>
              </a:defPPr>
              <a:lvl1pPr algn="ctr">
                <a:defRPr sz="1200">
                  <a:solidFill>
                    <a:schemeClr val="bg1"/>
                  </a:solidFill>
                </a:defRPr>
              </a:lvl1pPr>
            </a:lstStyle>
            <a:p>
              <a:r>
                <a:rPr lang="en-US" dirty="0"/>
                <a:t>Post-Flood</a:t>
              </a:r>
            </a:p>
          </p:txBody>
        </p:sp>
        <p:sp>
          <p:nvSpPr>
            <p:cNvPr id="93" name="TextBox 92">
              <a:extLst>
                <a:ext uri="{FF2B5EF4-FFF2-40B4-BE49-F238E27FC236}">
                  <a16:creationId xmlns:a16="http://schemas.microsoft.com/office/drawing/2014/main" id="{CBC57F82-150C-334B-83AB-5AA9F17FDCCE}"/>
                </a:ext>
              </a:extLst>
            </p:cNvPr>
            <p:cNvSpPr txBox="1"/>
            <p:nvPr/>
          </p:nvSpPr>
          <p:spPr>
            <a:xfrm>
              <a:off x="3597509" y="6149060"/>
              <a:ext cx="958132" cy="276999"/>
            </a:xfrm>
            <a:prstGeom prst="rect">
              <a:avLst/>
            </a:prstGeom>
            <a:solidFill>
              <a:schemeClr val="accent3">
                <a:lumMod val="60000"/>
                <a:lumOff val="40000"/>
              </a:schemeClr>
            </a:solidFill>
          </p:spPr>
          <p:txBody>
            <a:bodyPr wrap="square" rtlCol="0">
              <a:spAutoFit/>
            </a:bodyPr>
            <a:lstStyle>
              <a:defPPr>
                <a:defRPr lang="en-US"/>
              </a:defPPr>
              <a:lvl1pPr algn="ctr">
                <a:defRPr sz="1200">
                  <a:solidFill>
                    <a:schemeClr val="bg1"/>
                  </a:solidFill>
                </a:defRPr>
              </a:lvl1pPr>
            </a:lstStyle>
            <a:p>
              <a:r>
                <a:rPr lang="en-US" dirty="0"/>
                <a:t>Abraham</a:t>
              </a:r>
            </a:p>
          </p:txBody>
        </p:sp>
        <p:sp>
          <p:nvSpPr>
            <p:cNvPr id="94" name="TextBox 93">
              <a:extLst>
                <a:ext uri="{FF2B5EF4-FFF2-40B4-BE49-F238E27FC236}">
                  <a16:creationId xmlns:a16="http://schemas.microsoft.com/office/drawing/2014/main" id="{ED162440-515F-6C48-A350-9F1BDCD7325B}"/>
                </a:ext>
              </a:extLst>
            </p:cNvPr>
            <p:cNvSpPr txBox="1"/>
            <p:nvPr/>
          </p:nvSpPr>
          <p:spPr>
            <a:xfrm>
              <a:off x="4667571" y="6149060"/>
              <a:ext cx="1341985" cy="276999"/>
            </a:xfrm>
            <a:prstGeom prst="rect">
              <a:avLst/>
            </a:prstGeom>
            <a:solidFill>
              <a:schemeClr val="tx1">
                <a:lumMod val="50000"/>
                <a:lumOff val="50000"/>
              </a:schemeClr>
            </a:solidFill>
          </p:spPr>
          <p:txBody>
            <a:bodyPr wrap="square" rtlCol="0">
              <a:spAutoFit/>
            </a:bodyPr>
            <a:lstStyle>
              <a:defPPr>
                <a:defRPr lang="en-US"/>
              </a:defPPr>
              <a:lvl1pPr algn="ctr">
                <a:defRPr sz="1200">
                  <a:solidFill>
                    <a:schemeClr val="bg1"/>
                  </a:solidFill>
                </a:defRPr>
              </a:lvl1pPr>
            </a:lstStyle>
            <a:p>
              <a:r>
                <a:rPr lang="en-US" dirty="0"/>
                <a:t>Commandments</a:t>
              </a:r>
            </a:p>
          </p:txBody>
        </p:sp>
        <p:sp>
          <p:nvSpPr>
            <p:cNvPr id="95" name="TextBox 94">
              <a:extLst>
                <a:ext uri="{FF2B5EF4-FFF2-40B4-BE49-F238E27FC236}">
                  <a16:creationId xmlns:a16="http://schemas.microsoft.com/office/drawing/2014/main" id="{2900D054-330E-5442-BB2C-700E8282B147}"/>
                </a:ext>
              </a:extLst>
            </p:cNvPr>
            <p:cNvSpPr txBox="1"/>
            <p:nvPr/>
          </p:nvSpPr>
          <p:spPr>
            <a:xfrm>
              <a:off x="6189183" y="6141117"/>
              <a:ext cx="704453" cy="276999"/>
            </a:xfrm>
            <a:prstGeom prst="rect">
              <a:avLst/>
            </a:prstGeom>
            <a:solidFill>
              <a:schemeClr val="tx2">
                <a:lumMod val="60000"/>
                <a:lumOff val="40000"/>
              </a:schemeClr>
            </a:solidFill>
          </p:spPr>
          <p:txBody>
            <a:bodyPr wrap="square" rtlCol="0">
              <a:spAutoFit/>
            </a:bodyPr>
            <a:lstStyle>
              <a:defPPr>
                <a:defRPr lang="en-US"/>
              </a:defPPr>
              <a:lvl1pPr algn="ctr">
                <a:defRPr sz="1200">
                  <a:solidFill>
                    <a:schemeClr val="bg1"/>
                  </a:solidFill>
                </a:defRPr>
              </a:lvl1pPr>
            </a:lstStyle>
            <a:p>
              <a:r>
                <a:rPr lang="en-US" dirty="0"/>
                <a:t>Jesus</a:t>
              </a:r>
            </a:p>
          </p:txBody>
        </p:sp>
        <p:sp>
          <p:nvSpPr>
            <p:cNvPr id="96" name="TextBox 95">
              <a:extLst>
                <a:ext uri="{FF2B5EF4-FFF2-40B4-BE49-F238E27FC236}">
                  <a16:creationId xmlns:a16="http://schemas.microsoft.com/office/drawing/2014/main" id="{450F897A-8213-2E4D-B579-078145337E54}"/>
                </a:ext>
              </a:extLst>
            </p:cNvPr>
            <p:cNvSpPr txBox="1"/>
            <p:nvPr/>
          </p:nvSpPr>
          <p:spPr>
            <a:xfrm>
              <a:off x="7379268" y="6149060"/>
              <a:ext cx="1058521" cy="27187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0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Revelation</a:t>
              </a:r>
            </a:p>
          </p:txBody>
        </p:sp>
      </p:grpSp>
      <p:sp>
        <p:nvSpPr>
          <p:cNvPr id="104" name="TextBox 103">
            <a:extLst>
              <a:ext uri="{FF2B5EF4-FFF2-40B4-BE49-F238E27FC236}">
                <a16:creationId xmlns:a16="http://schemas.microsoft.com/office/drawing/2014/main" id="{65544DF4-23D6-0547-AAA3-E310DE3B93F1}"/>
              </a:ext>
            </a:extLst>
          </p:cNvPr>
          <p:cNvSpPr txBox="1"/>
          <p:nvPr/>
        </p:nvSpPr>
        <p:spPr>
          <a:xfrm>
            <a:off x="6051628" y="1336851"/>
            <a:ext cx="3610419" cy="430887"/>
          </a:xfrm>
          <a:prstGeom prst="rect">
            <a:avLst/>
          </a:prstGeom>
          <a:noFill/>
        </p:spPr>
        <p:txBody>
          <a:bodyPr wrap="square" rtlCol="0">
            <a:spAutoFit/>
          </a:bodyPr>
          <a:lstStyle/>
          <a:p>
            <a:pPr algn="ctr"/>
            <a:r>
              <a:rPr lang="en-US" sz="2200" i="1" dirty="0">
                <a:solidFill>
                  <a:srgbClr val="002060"/>
                </a:solidFill>
              </a:rPr>
              <a:t>Provides Information</a:t>
            </a:r>
          </a:p>
        </p:txBody>
      </p:sp>
      <p:sp>
        <p:nvSpPr>
          <p:cNvPr id="105" name="TextBox 104">
            <a:extLst>
              <a:ext uri="{FF2B5EF4-FFF2-40B4-BE49-F238E27FC236}">
                <a16:creationId xmlns:a16="http://schemas.microsoft.com/office/drawing/2014/main" id="{FE908D55-7F8C-8B46-96F3-9529974E4353}"/>
              </a:ext>
            </a:extLst>
          </p:cNvPr>
          <p:cNvSpPr txBox="1"/>
          <p:nvPr/>
        </p:nvSpPr>
        <p:spPr>
          <a:xfrm>
            <a:off x="6233393" y="2856888"/>
            <a:ext cx="3723832" cy="430887"/>
          </a:xfrm>
          <a:prstGeom prst="rect">
            <a:avLst/>
          </a:prstGeom>
          <a:noFill/>
        </p:spPr>
        <p:txBody>
          <a:bodyPr wrap="square" rtlCol="0">
            <a:spAutoFit/>
          </a:bodyPr>
          <a:lstStyle/>
          <a:p>
            <a:pPr algn="ctr"/>
            <a:r>
              <a:rPr lang="en-US" sz="2200" i="1" dirty="0">
                <a:solidFill>
                  <a:srgbClr val="002060"/>
                </a:solidFill>
              </a:rPr>
              <a:t>Provides More Information</a:t>
            </a:r>
          </a:p>
        </p:txBody>
      </p:sp>
      <p:sp>
        <p:nvSpPr>
          <p:cNvPr id="106" name="TextBox 105">
            <a:extLst>
              <a:ext uri="{FF2B5EF4-FFF2-40B4-BE49-F238E27FC236}">
                <a16:creationId xmlns:a16="http://schemas.microsoft.com/office/drawing/2014/main" id="{8DA8F5D4-5D1D-8643-8CC6-3D3F57FEF950}"/>
              </a:ext>
            </a:extLst>
          </p:cNvPr>
          <p:cNvSpPr txBox="1"/>
          <p:nvPr/>
        </p:nvSpPr>
        <p:spPr>
          <a:xfrm>
            <a:off x="6259237" y="4641071"/>
            <a:ext cx="3712628" cy="430887"/>
          </a:xfrm>
          <a:prstGeom prst="rect">
            <a:avLst/>
          </a:prstGeom>
          <a:noFill/>
        </p:spPr>
        <p:txBody>
          <a:bodyPr wrap="square" rtlCol="0">
            <a:spAutoFit/>
          </a:bodyPr>
          <a:lstStyle/>
          <a:p>
            <a:pPr algn="ctr"/>
            <a:r>
              <a:rPr lang="en-US" sz="2200" i="1" dirty="0">
                <a:solidFill>
                  <a:srgbClr val="002060"/>
                </a:solidFill>
              </a:rPr>
              <a:t>Provides Some Knowledge</a:t>
            </a:r>
          </a:p>
        </p:txBody>
      </p:sp>
    </p:spTree>
    <p:extLst>
      <p:ext uri="{BB962C8B-B14F-4D97-AF65-F5344CB8AC3E}">
        <p14:creationId xmlns:p14="http://schemas.microsoft.com/office/powerpoint/2010/main" val="96638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3" name="Google Shape;173;p1"/>
          <p:cNvSpPr/>
          <p:nvPr/>
        </p:nvSpPr>
        <p:spPr>
          <a:xfrm>
            <a:off x="1524000" y="857250"/>
            <a:ext cx="9144000" cy="5143500"/>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pic>
        <p:nvPicPr>
          <p:cNvPr id="174" name="Google Shape;174;p1" descr="A close up of a flower&#10;&#10;Description automatically generated"/>
          <p:cNvPicPr preferRelativeResize="0">
            <a:picLocks noGrp="1"/>
          </p:cNvPicPr>
          <p:nvPr>
            <p:ph type="body" idx="4294967295"/>
          </p:nvPr>
        </p:nvPicPr>
        <p:blipFill rotWithShape="1">
          <a:blip r:embed="rId3">
            <a:alphaModFix/>
          </a:blip>
          <a:srcRect t="9091" r="13818"/>
          <a:stretch/>
        </p:blipFill>
        <p:spPr>
          <a:xfrm>
            <a:off x="4167448" y="941337"/>
            <a:ext cx="6500551" cy="5142835"/>
          </a:xfrm>
          <a:prstGeom prst="rect">
            <a:avLst/>
          </a:prstGeom>
          <a:noFill/>
          <a:ln>
            <a:noFill/>
          </a:ln>
        </p:spPr>
      </p:pic>
      <p:sp>
        <p:nvSpPr>
          <p:cNvPr id="175" name="Google Shape;175;p1"/>
          <p:cNvSpPr/>
          <p:nvPr/>
        </p:nvSpPr>
        <p:spPr>
          <a:xfrm>
            <a:off x="1524003" y="857250"/>
            <a:ext cx="7004405" cy="51435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6" name="Google Shape;176;p1"/>
          <p:cNvSpPr txBox="1"/>
          <p:nvPr/>
        </p:nvSpPr>
        <p:spPr>
          <a:xfrm>
            <a:off x="1613592" y="1527341"/>
            <a:ext cx="3705505" cy="2192495"/>
          </a:xfrm>
          <a:prstGeom prst="rect">
            <a:avLst/>
          </a:prstGeom>
          <a:noFill/>
          <a:ln>
            <a:noFill/>
          </a:ln>
        </p:spPr>
        <p:txBody>
          <a:bodyPr spcFirstLastPara="1" wrap="square" lIns="68575" tIns="34275" rIns="68575" bIns="34275" anchor="ctr" anchorCtr="0">
            <a:normAutofit/>
          </a:bodyPr>
          <a:lstStyle/>
          <a:p>
            <a:pPr algn="ctr">
              <a:lnSpc>
                <a:spcPct val="90000"/>
              </a:lnSpc>
              <a:buClr>
                <a:srgbClr val="FFFFFF"/>
              </a:buClr>
              <a:buSzPts val="5400"/>
            </a:pPr>
            <a:r>
              <a:rPr lang="en-US" sz="5400" b="1" kern="0" dirty="0">
                <a:solidFill>
                  <a:srgbClr val="FFFFFF"/>
                </a:solidFill>
                <a:latin typeface="Calibri"/>
                <a:ea typeface="Calibri"/>
                <a:cs typeface="Calibri"/>
                <a:sym typeface="Calibri"/>
              </a:rPr>
              <a:t>Simplicity of The Word</a:t>
            </a:r>
            <a:endParaRPr sz="1400" kern="0" dirty="0">
              <a:solidFill>
                <a:srgbClr val="000000"/>
              </a:solidFill>
              <a:latin typeface="Arial"/>
              <a:cs typeface="Arial"/>
              <a:sym typeface="Arial"/>
            </a:endParaRPr>
          </a:p>
        </p:txBody>
      </p:sp>
      <p:sp>
        <p:nvSpPr>
          <p:cNvPr id="177" name="Google Shape;177;p1"/>
          <p:cNvSpPr/>
          <p:nvPr/>
        </p:nvSpPr>
        <p:spPr>
          <a:xfrm rot="5400000">
            <a:off x="2093941" y="1117343"/>
            <a:ext cx="109728" cy="528066"/>
          </a:xfrm>
          <a:prstGeom prst="rect">
            <a:avLst/>
          </a:prstGeom>
          <a:solidFill>
            <a:schemeClr val="accent2"/>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8" name="Google Shape;178;p1"/>
          <p:cNvSpPr/>
          <p:nvPr/>
        </p:nvSpPr>
        <p:spPr>
          <a:xfrm>
            <a:off x="1884772" y="4267440"/>
            <a:ext cx="2983230" cy="13716"/>
          </a:xfrm>
          <a:prstGeom prst="rect">
            <a:avLst/>
          </a:prstGeom>
          <a:solidFill>
            <a:schemeClr val="lt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9" name="Google Shape;179;p1"/>
          <p:cNvSpPr txBox="1"/>
          <p:nvPr/>
        </p:nvSpPr>
        <p:spPr>
          <a:xfrm>
            <a:off x="1613591" y="4321407"/>
            <a:ext cx="3352270" cy="679673"/>
          </a:xfrm>
          <a:prstGeom prst="rect">
            <a:avLst/>
          </a:prstGeom>
          <a:noFill/>
          <a:ln>
            <a:noFill/>
          </a:ln>
        </p:spPr>
        <p:txBody>
          <a:bodyPr spcFirstLastPara="1" wrap="square" lIns="91425" tIns="45700" rIns="91425" bIns="45700" anchor="t" anchorCtr="0">
            <a:spAutoFit/>
          </a:bodyPr>
          <a:lstStyle/>
          <a:p>
            <a:pPr algn="ctr">
              <a:buClr>
                <a:srgbClr val="FFFFFF"/>
              </a:buClr>
              <a:buSzPts val="1600"/>
            </a:pPr>
            <a:r>
              <a:rPr lang="en-US" sz="1600" i="1" kern="0">
                <a:solidFill>
                  <a:srgbClr val="FFFFFF"/>
                </a:solidFill>
                <a:latin typeface="Calibri"/>
                <a:ea typeface="Calibri"/>
                <a:cs typeface="Calibri"/>
                <a:sym typeface="Calibri"/>
              </a:rPr>
              <a:t>www.simplicityoftheword.com</a:t>
            </a:r>
            <a:endParaRPr sz="1400" kern="0">
              <a:solidFill>
                <a:srgbClr val="000000"/>
              </a:solidFill>
              <a:latin typeface="Arial"/>
              <a:cs typeface="Arial"/>
              <a:sym typeface="Arial"/>
            </a:endParaRPr>
          </a:p>
          <a:p>
            <a:pPr algn="ctr">
              <a:spcBef>
                <a:spcPts val="450"/>
              </a:spcBef>
              <a:buClr>
                <a:srgbClr val="FFFF00"/>
              </a:buClr>
              <a:buSzPts val="1800"/>
            </a:pPr>
            <a:r>
              <a:rPr lang="en-US" i="1" kern="0">
                <a:solidFill>
                  <a:srgbClr val="FFFF00"/>
                </a:solidFill>
                <a:latin typeface="Calibri"/>
                <a:ea typeface="Calibri"/>
                <a:cs typeface="Calibri"/>
                <a:sym typeface="Calibri"/>
              </a:rPr>
              <a:t>SOTW724@gmail.com</a:t>
            </a:r>
            <a:endParaRPr sz="1400" kern="0">
              <a:solidFill>
                <a:srgbClr val="000000"/>
              </a:solidFill>
              <a:latin typeface="Arial"/>
              <a:cs typeface="Arial"/>
              <a:sym typeface="Arial"/>
            </a:endParaRPr>
          </a:p>
        </p:txBody>
      </p:sp>
      <p:sp>
        <p:nvSpPr>
          <p:cNvPr id="180" name="Google Shape;180;p1"/>
          <p:cNvSpPr txBox="1"/>
          <p:nvPr/>
        </p:nvSpPr>
        <p:spPr>
          <a:xfrm>
            <a:off x="1613591" y="581729"/>
            <a:ext cx="3811112" cy="523220"/>
          </a:xfrm>
          <a:prstGeom prst="rect">
            <a:avLst/>
          </a:prstGeom>
          <a:noFill/>
          <a:ln>
            <a:noFill/>
          </a:ln>
        </p:spPr>
        <p:txBody>
          <a:bodyPr spcFirstLastPara="1" wrap="square" lIns="91425" tIns="45700" rIns="91425" bIns="45700" anchor="t" anchorCtr="0">
            <a:spAutoFit/>
          </a:bodyPr>
          <a:lstStyle/>
          <a:p>
            <a:pPr algn="ctr">
              <a:buClr>
                <a:srgbClr val="FFFF00"/>
              </a:buClr>
              <a:buSzPts val="2800"/>
            </a:pPr>
            <a:r>
              <a:rPr lang="en-US" sz="2800" kern="0">
                <a:solidFill>
                  <a:srgbClr val="FFFF00"/>
                </a:solidFill>
                <a:latin typeface="Calibri"/>
                <a:ea typeface="Calibri"/>
                <a:cs typeface="Calibri"/>
                <a:sym typeface="Calibri"/>
              </a:rPr>
              <a:t>Larry &amp; Aida Watlington</a:t>
            </a:r>
            <a:endParaRPr sz="1400" kern="0">
              <a:solidFill>
                <a:srgbClr val="000000"/>
              </a:solidFill>
              <a:latin typeface="Arial"/>
              <a:cs typeface="Arial"/>
              <a:sym typeface="Arial"/>
            </a:endParaRPr>
          </a:p>
        </p:txBody>
      </p:sp>
      <p:sp>
        <p:nvSpPr>
          <p:cNvPr id="181" name="Google Shape;181;p1"/>
          <p:cNvSpPr txBox="1"/>
          <p:nvPr/>
        </p:nvSpPr>
        <p:spPr>
          <a:xfrm>
            <a:off x="1463331" y="6175271"/>
            <a:ext cx="7922744" cy="400110"/>
          </a:xfrm>
          <a:prstGeom prst="rect">
            <a:avLst/>
          </a:prstGeom>
          <a:noFill/>
          <a:ln>
            <a:noFill/>
          </a:ln>
        </p:spPr>
        <p:txBody>
          <a:bodyPr spcFirstLastPara="1" wrap="square" lIns="91425" tIns="45700" rIns="91425" bIns="45700" anchor="t" anchorCtr="0">
            <a:spAutoFit/>
          </a:bodyPr>
          <a:lstStyle/>
          <a:p>
            <a:pPr algn="ctr">
              <a:buClr>
                <a:srgbClr val="FFFF00"/>
              </a:buClr>
              <a:buSzPts val="2000"/>
            </a:pPr>
            <a:r>
              <a:rPr lang="en-US" sz="2000" i="1" kern="0">
                <a:solidFill>
                  <a:srgbClr val="FFFF00"/>
                </a:solidFill>
                <a:latin typeface="Calibri"/>
                <a:ea typeface="Calibri"/>
                <a:cs typeface="Calibri"/>
                <a:sym typeface="Calibri"/>
              </a:rPr>
              <a:t>He That has an Ear, Let Him Hear, What the Spirit Says to the Churches</a:t>
            </a:r>
            <a:endParaRPr sz="1400" kern="0">
              <a:solidFill>
                <a:srgbClr val="000000"/>
              </a:solidFill>
              <a:latin typeface="Arial"/>
              <a:cs typeface="Arial"/>
              <a:sym typeface="Arial"/>
            </a:endParaRPr>
          </a:p>
        </p:txBody>
      </p:sp>
      <p:sp>
        <p:nvSpPr>
          <p:cNvPr id="182" name="Google Shape;182;p1"/>
          <p:cNvSpPr/>
          <p:nvPr/>
        </p:nvSpPr>
        <p:spPr>
          <a:xfrm>
            <a:off x="1845715" y="1012939"/>
            <a:ext cx="962952" cy="579213"/>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800"/>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016445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5B41E17-DD95-874F-9E69-3CE83D2D9258}"/>
              </a:ext>
            </a:extLst>
          </p:cNvPr>
          <p:cNvSpPr/>
          <p:nvPr/>
        </p:nvSpPr>
        <p:spPr>
          <a:xfrm>
            <a:off x="4291280" y="2906756"/>
            <a:ext cx="7900720" cy="1906071"/>
          </a:xfrm>
          <a:prstGeom prst="roundRect">
            <a:avLst/>
          </a:prstGeom>
          <a:solidFill>
            <a:srgbClr val="FFFF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050405" y="3403980"/>
            <a:ext cx="7880457" cy="970417"/>
            <a:chOff x="663067" y="5538935"/>
            <a:chExt cx="3882557" cy="474345"/>
          </a:xfrm>
        </p:grpSpPr>
        <p:cxnSp>
          <p:nvCxnSpPr>
            <p:cNvPr id="48" name="Straight Arrow Connector 47"/>
            <p:cNvCxnSpPr>
              <a:cxnSpLocks/>
              <a:stCxn id="42" idx="3"/>
              <a:endCxn id="10" idx="1"/>
            </p:cNvCxnSpPr>
            <p:nvPr/>
          </p:nvCxnSpPr>
          <p:spPr>
            <a:xfrm>
              <a:off x="663067" y="5747369"/>
              <a:ext cx="3076749" cy="28739"/>
            </a:xfrm>
            <a:prstGeom prst="straightConnector1">
              <a:avLst/>
            </a:prstGeom>
            <a:ln w="66675">
              <a:solidFill>
                <a:schemeClr val="accent4">
                  <a:lumMod val="75000"/>
                  <a:alpha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739817" y="5538935"/>
              <a:ext cx="805807" cy="474345"/>
            </a:xfrm>
            <a:prstGeom prst="roundRect">
              <a:avLst/>
            </a:prstGeom>
            <a:solidFill>
              <a:schemeClr val="accent4">
                <a:lumMod val="7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Perfection</a:t>
              </a:r>
              <a:endParaRPr kumimoji="0" lang="en-US" sz="1800" b="0" i="0" u="none" strike="noStrike" kern="1200" cap="none" spc="0" normalizeH="0" baseline="0" noProof="0" dirty="0">
                <a:ln>
                  <a:noFill/>
                </a:ln>
                <a:solidFill>
                  <a:prstClr val="white"/>
                </a:solidFill>
                <a:effectLst/>
                <a:uLnTx/>
                <a:uFillTx/>
                <a:latin typeface="Rockwell" panose="02060603020205020403"/>
                <a:ea typeface="Calibri" charset="0"/>
                <a:cs typeface="Times New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Uprightness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Proverbs 2:21-22</a:t>
              </a:r>
            </a:p>
          </p:txBody>
        </p:sp>
      </p:grpSp>
      <p:grpSp>
        <p:nvGrpSpPr>
          <p:cNvPr id="2" name="Group 1"/>
          <p:cNvGrpSpPr/>
          <p:nvPr/>
        </p:nvGrpSpPr>
        <p:grpSpPr>
          <a:xfrm>
            <a:off x="194157" y="2748047"/>
            <a:ext cx="3856249" cy="2164695"/>
            <a:chOff x="1558347" y="2435176"/>
            <a:chExt cx="4113512" cy="2493857"/>
          </a:xfrm>
        </p:grpSpPr>
        <p:sp>
          <p:nvSpPr>
            <p:cNvPr id="42" name="Rounded Rectangle 41"/>
            <p:cNvSpPr/>
            <p:nvPr/>
          </p:nvSpPr>
          <p:spPr>
            <a:xfrm>
              <a:off x="1558347" y="2435176"/>
              <a:ext cx="4113512" cy="2493857"/>
            </a:xfrm>
            <a:prstGeom prst="roundRect">
              <a:avLst/>
            </a:prstGeom>
            <a:gradFill flip="none" rotWithShape="1">
              <a:gsLst>
                <a:gs pos="69000">
                  <a:schemeClr val="accent4">
                    <a:lumMod val="75000"/>
                    <a:alpha val="41000"/>
                  </a:schemeClr>
                </a:gs>
                <a:gs pos="97000">
                  <a:schemeClr val="accent4">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8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67" name="Text Box 10"/>
            <p:cNvSpPr txBox="1"/>
            <p:nvPr/>
          </p:nvSpPr>
          <p:spPr>
            <a:xfrm>
              <a:off x="2872084" y="4657966"/>
              <a:ext cx="1460144" cy="271067"/>
            </a:xfrm>
            <a:prstGeom prst="rect">
              <a:avLst/>
            </a:prstGeom>
            <a:no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defPPr>
                <a:defRPr lang="en-US"/>
              </a:defPPr>
              <a:lvl1pPr lvl="0" algn="ctr">
                <a:defRPr sz="1400" b="1">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Rockwell" panose="02060603020205020403"/>
                  <a:cs typeface="Times New Roman" charset="0"/>
                </a:rPr>
                <a:t>Proverbs 2:2-7</a:t>
              </a:r>
            </a:p>
          </p:txBody>
        </p:sp>
      </p:grpSp>
      <p:sp>
        <p:nvSpPr>
          <p:cNvPr id="11" name="Text Box 8"/>
          <p:cNvSpPr txBox="1"/>
          <p:nvPr/>
        </p:nvSpPr>
        <p:spPr>
          <a:xfrm>
            <a:off x="234683" y="1980393"/>
            <a:ext cx="3750922" cy="560445"/>
          </a:xfrm>
          <a:prstGeom prst="rect">
            <a:avLst/>
          </a:prstGeom>
          <a:solidFill>
            <a:srgbClr val="7030A0">
              <a:alpha val="14000"/>
            </a:srgbClr>
          </a:solidFill>
          <a:ln>
            <a:noFill/>
          </a:ln>
          <a:effectLst>
            <a:softEdge rad="76200"/>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The Source of all Wisdom and Knowledge</a:t>
            </a:r>
            <a:r>
              <a:rPr kumimoji="0" lang="is-IS" sz="1600" b="1" i="0"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a:t>
            </a:r>
            <a:endParaRPr kumimoji="0" lang="en-US" sz="1600" b="1" i="0"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endParaRPr>
          </a:p>
        </p:txBody>
      </p:sp>
      <p:sp>
        <p:nvSpPr>
          <p:cNvPr id="13" name="Text Box 10"/>
          <p:cNvSpPr txBox="1"/>
          <p:nvPr/>
        </p:nvSpPr>
        <p:spPr>
          <a:xfrm>
            <a:off x="7258095" y="1966469"/>
            <a:ext cx="2453904" cy="528377"/>
          </a:xfrm>
          <a:prstGeom prst="rect">
            <a:avLst/>
          </a:prstGeom>
          <a:solidFill>
            <a:schemeClr val="accent2">
              <a:lumMod val="60000"/>
              <a:lumOff val="40000"/>
              <a:alpha val="48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defPPr>
              <a:defRPr lang="en-US"/>
            </a:defPPr>
            <a:lvl1pPr algn="ctr">
              <a:defRPr sz="1200">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rPr>
              <a:t>Keeps us from</a:t>
            </a:r>
            <a:r>
              <a:rPr kumimoji="0" lang="is-IS" sz="2000" b="1" i="0" u="none" strike="noStrike" kern="1200" cap="none" spc="0" normalizeH="0" baseline="0" noProof="0" dirty="0">
                <a:ln>
                  <a:noFill/>
                </a:ln>
                <a:solidFill>
                  <a:srgbClr val="000000"/>
                </a:solidFill>
                <a:effectLst/>
                <a:uLnTx/>
                <a:uFillTx/>
                <a:latin typeface="Rockwell" panose="02060603020205020403"/>
                <a:cs typeface="Times New Roman" charset="0"/>
              </a:rPr>
              <a:t>…</a:t>
            </a:r>
            <a:endPar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endParaRPr>
          </a:p>
        </p:txBody>
      </p:sp>
      <p:sp>
        <p:nvSpPr>
          <p:cNvPr id="14" name="Text Box 11"/>
          <p:cNvSpPr txBox="1"/>
          <p:nvPr/>
        </p:nvSpPr>
        <p:spPr>
          <a:xfrm>
            <a:off x="9908434" y="1962741"/>
            <a:ext cx="2016580" cy="565598"/>
          </a:xfrm>
          <a:prstGeom prst="rect">
            <a:avLst/>
          </a:prstGeom>
          <a:solidFill>
            <a:schemeClr val="accent4">
              <a:lumMod val="75000"/>
              <a:alpha val="22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defPPr>
              <a:defRPr lang="en-US"/>
            </a:defPPr>
            <a:lvl1pPr algn="ctr">
              <a:defRPr sz="1400">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rPr>
              <a:t>Brings us to</a:t>
            </a:r>
            <a:r>
              <a:rPr kumimoji="0" lang="is-IS" sz="2000" b="1" i="0" u="none" strike="noStrike" kern="1200" cap="none" spc="0" normalizeH="0" baseline="0" noProof="0" dirty="0">
                <a:ln>
                  <a:noFill/>
                </a:ln>
                <a:solidFill>
                  <a:srgbClr val="000000"/>
                </a:solidFill>
                <a:effectLst/>
                <a:uLnTx/>
                <a:uFillTx/>
                <a:latin typeface="Rockwell" panose="02060603020205020403"/>
                <a:cs typeface="Times New Roman" charset="0"/>
              </a:rPr>
              <a:t>…</a:t>
            </a:r>
            <a:endPar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endParaRPr>
          </a:p>
        </p:txBody>
      </p:sp>
      <p:sp>
        <p:nvSpPr>
          <p:cNvPr id="17" name="Rectangle 25"/>
          <p:cNvSpPr>
            <a:spLocks noChangeArrowheads="1"/>
          </p:cNvSpPr>
          <p:nvPr/>
        </p:nvSpPr>
        <p:spPr bwMode="auto">
          <a:xfrm>
            <a:off x="4511593" y="718736"/>
            <a:ext cx="83164" cy="1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41148" tIns="20574" rIns="41148" bIns="20574"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1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39" name="Rectangular Callout 38"/>
          <p:cNvSpPr/>
          <p:nvPr/>
        </p:nvSpPr>
        <p:spPr>
          <a:xfrm>
            <a:off x="1046125" y="4110935"/>
            <a:ext cx="1921310" cy="562123"/>
          </a:xfrm>
          <a:prstGeom prst="wedgeRectCallout">
            <a:avLst>
              <a:gd name="adj1" fmla="val 9780"/>
              <a:gd name="adj2" fmla="val -290644"/>
            </a:avLst>
          </a:prstGeom>
          <a:solidFill>
            <a:schemeClr val="accent2">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Understanding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rPr>
              <a:t>(get)</a:t>
            </a:r>
            <a:endParaRPr kumimoji="0" lang="en-US" sz="11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endParaRPr>
          </a:p>
        </p:txBody>
      </p:sp>
      <p:sp>
        <p:nvSpPr>
          <p:cNvPr id="40" name="Rounded Rectangular Callout 39"/>
          <p:cNvSpPr/>
          <p:nvPr/>
        </p:nvSpPr>
        <p:spPr>
          <a:xfrm>
            <a:off x="330130" y="3434968"/>
            <a:ext cx="1354264" cy="410866"/>
          </a:xfrm>
          <a:prstGeom prst="wedgeRoundRectCallout">
            <a:avLst>
              <a:gd name="adj1" fmla="val 87120"/>
              <a:gd name="adj2" fmla="val -217274"/>
              <a:gd name="adj3" fmla="val 16667"/>
            </a:avLst>
          </a:prstGeom>
          <a:solidFill>
            <a:schemeClr val="accent2">
              <a:lumMod val="20000"/>
              <a:lumOff val="8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Wisdom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rPr>
              <a:t>(seek)</a:t>
            </a:r>
            <a:endParaRPr kumimoji="0" lang="en-US" sz="11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endParaRPr>
          </a:p>
        </p:txBody>
      </p:sp>
      <p:sp>
        <p:nvSpPr>
          <p:cNvPr id="41" name="Rounded Rectangular Callout 40"/>
          <p:cNvSpPr/>
          <p:nvPr/>
        </p:nvSpPr>
        <p:spPr>
          <a:xfrm>
            <a:off x="2612884" y="3492861"/>
            <a:ext cx="1354264" cy="410866"/>
          </a:xfrm>
          <a:prstGeom prst="wedgeRoundRectCallout">
            <a:avLst>
              <a:gd name="adj1" fmla="val -81086"/>
              <a:gd name="adj2" fmla="val -226918"/>
              <a:gd name="adj3" fmla="val 16667"/>
            </a:avLst>
          </a:prstGeom>
          <a:solidFill>
            <a:schemeClr val="accent2">
              <a:lumMod val="20000"/>
              <a:lumOff val="8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rPr>
              <a:t>(find)</a:t>
            </a:r>
            <a:endParaRPr kumimoji="0" lang="en-US" sz="11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endParaRPr>
          </a:p>
        </p:txBody>
      </p:sp>
      <p:sp>
        <p:nvSpPr>
          <p:cNvPr id="9" name="Rounded Rectangle 8"/>
          <p:cNvSpPr/>
          <p:nvPr/>
        </p:nvSpPr>
        <p:spPr>
          <a:xfrm>
            <a:off x="7204562" y="3288762"/>
            <a:ext cx="2453904" cy="1220334"/>
          </a:xfrm>
          <a:prstGeom prst="roundRect">
            <a:avLst/>
          </a:prstGeom>
          <a:solidFill>
            <a:schemeClr val="accent2">
              <a:lumMod val="60000"/>
              <a:lumOff val="40000"/>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Wickedness and Evil</a:t>
            </a:r>
            <a:endParaRPr kumimoji="0" lang="en-US" sz="1800" b="0" i="0" u="none" strike="noStrike" kern="1200" cap="none" spc="0" normalizeH="0" baseline="0" noProof="0" dirty="0">
              <a:ln>
                <a:noFill/>
              </a:ln>
              <a:solidFill>
                <a:prstClr val="white"/>
              </a:solidFill>
              <a:effectLst/>
              <a:uLnTx/>
              <a:uFillTx/>
              <a:latin typeface="Rockwell" panose="02060603020205020403"/>
              <a:ea typeface="Calibri" charset="0"/>
              <a:cs typeface="Times New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Inappropriate Relationships</a:t>
            </a:r>
          </a:p>
        </p:txBody>
      </p:sp>
      <p:sp>
        <p:nvSpPr>
          <p:cNvPr id="43" name="Rounded Rectangle 42"/>
          <p:cNvSpPr/>
          <p:nvPr/>
        </p:nvSpPr>
        <p:spPr>
          <a:xfrm>
            <a:off x="4534592" y="3421578"/>
            <a:ext cx="2151540" cy="9704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Discretion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rPr>
              <a:t>(use)</a:t>
            </a:r>
          </a:p>
        </p:txBody>
      </p:sp>
      <p:sp>
        <p:nvSpPr>
          <p:cNvPr id="52" name="Text Box 10"/>
          <p:cNvSpPr txBox="1"/>
          <p:nvPr/>
        </p:nvSpPr>
        <p:spPr>
          <a:xfrm>
            <a:off x="4291280" y="1978692"/>
            <a:ext cx="2688139" cy="528377"/>
          </a:xfrm>
          <a:prstGeom prst="rect">
            <a:avLst/>
          </a:prstGeom>
          <a:solidFill>
            <a:schemeClr val="accent1">
              <a:lumMod val="40000"/>
              <a:lumOff val="60000"/>
              <a:alpha val="5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defPPr>
              <a:defRPr lang="en-US"/>
            </a:defPPr>
            <a:lvl1pPr lvl="0" algn="ctr">
              <a:defRPr sz="1400" b="1">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rPr>
              <a:t>Equips us to use</a:t>
            </a:r>
            <a:r>
              <a:rPr kumimoji="0" lang="is-IS" sz="2000" b="1" i="0" u="none" strike="noStrike" kern="1200" cap="none" spc="0" normalizeH="0" baseline="0" noProof="0" dirty="0">
                <a:ln>
                  <a:noFill/>
                </a:ln>
                <a:solidFill>
                  <a:srgbClr val="000000"/>
                </a:solidFill>
                <a:effectLst/>
                <a:uLnTx/>
                <a:uFillTx/>
                <a:latin typeface="Rockwell" panose="02060603020205020403"/>
                <a:cs typeface="Times New Roman" charset="0"/>
              </a:rPr>
              <a:t>…</a:t>
            </a:r>
            <a:endPar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endParaRPr>
          </a:p>
        </p:txBody>
      </p:sp>
      <p:sp>
        <p:nvSpPr>
          <p:cNvPr id="64" name="Text Box 9"/>
          <p:cNvSpPr txBox="1"/>
          <p:nvPr/>
        </p:nvSpPr>
        <p:spPr>
          <a:xfrm>
            <a:off x="755827" y="117905"/>
            <a:ext cx="10405240" cy="116613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855D5D">
                    <a:lumMod val="75000"/>
                  </a:srgbClr>
                </a:solidFill>
                <a:effectLst/>
                <a:uLnTx/>
                <a:uFillTx/>
                <a:latin typeface="Rockwell" panose="02060603020205020403"/>
                <a:ea typeface="Calibri" charset="0"/>
                <a:cs typeface="Times New Roman" charset="0"/>
              </a:rPr>
              <a:t>Applying</a:t>
            </a:r>
            <a:r>
              <a:rPr kumimoji="0" lang="en-US" sz="3600" b="0" i="0" u="none" strike="noStrike" kern="1200" cap="none" spc="0" normalizeH="0" baseline="0" noProof="0" dirty="0">
                <a:ln>
                  <a:noFill/>
                </a:ln>
                <a:solidFill>
                  <a:srgbClr val="855D5D">
                    <a:lumMod val="75000"/>
                  </a:srgbClr>
                </a:solidFill>
                <a:effectLst/>
                <a:uLnTx/>
                <a:uFillTx/>
                <a:latin typeface="Rockwell" panose="02060603020205020403"/>
                <a:ea typeface="Calibri" charset="0"/>
                <a:cs typeface="Times New Roman" charset="0"/>
              </a:rPr>
              <a:t> </a:t>
            </a:r>
            <a:r>
              <a:rPr kumimoji="0" lang="en-US" sz="3600" b="1" i="1" u="none" strike="noStrike" kern="1200" cap="none" spc="0" normalizeH="0" baseline="0" noProof="0" dirty="0">
                <a:ln>
                  <a:noFill/>
                </a:ln>
                <a:solidFill>
                  <a:srgbClr val="855D5D">
                    <a:lumMod val="75000"/>
                  </a:srgbClr>
                </a:solidFill>
                <a:effectLst/>
                <a:uLnTx/>
                <a:uFillTx/>
                <a:latin typeface="Rockwell" panose="02060603020205020403"/>
                <a:ea typeface="Calibri" charset="0"/>
                <a:cs typeface="Times New Roman" charset="0"/>
              </a:rPr>
              <a:t>Discretion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Proverbs Chapters </a:t>
            </a:r>
            <a:r>
              <a:rPr lang="en-US" sz="2800" i="1" dirty="0">
                <a:solidFill>
                  <a:prstClr val="black"/>
                </a:solidFill>
                <a:latin typeface="Rockwell" panose="02060603020205020403"/>
                <a:ea typeface="Calibri" charset="0"/>
                <a:cs typeface="Times New Roman" charset="0"/>
              </a:rPr>
              <a:t>5, 6 and 7</a:t>
            </a:r>
            <a:endParaRPr kumimoji="0" lang="en-US" sz="3600" b="1" i="1"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endParaRPr>
          </a:p>
        </p:txBody>
      </p:sp>
    </p:spTree>
    <p:custDataLst>
      <p:tags r:id="rId1"/>
    </p:custDataLst>
    <p:extLst>
      <p:ext uri="{BB962C8B-B14F-4D97-AF65-F5344CB8AC3E}">
        <p14:creationId xmlns:p14="http://schemas.microsoft.com/office/powerpoint/2010/main" val="540878909"/>
      </p:ext>
    </p:extLst>
  </p:cSld>
  <p:clrMapOvr>
    <a:masterClrMapping/>
  </p:clrMapOvr>
  <mc:AlternateContent xmlns:mc="http://schemas.openxmlformats.org/markup-compatibility/2006" xmlns:p14="http://schemas.microsoft.com/office/powerpoint/2010/main">
    <mc:Choice Requires="p14">
      <p:transition spd="slow" p14:dur="2000" advTm="590391"/>
    </mc:Choice>
    <mc:Fallback xmlns="">
      <p:transition spd="slow" advTm="5903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4" grpId="0" animBg="1"/>
      <p:bldP spid="39" grpId="0" animBg="1"/>
      <p:bldP spid="40" grpId="0" animBg="1"/>
      <p:bldP spid="41" grpId="0" animBg="1"/>
      <p:bldP spid="9" grpId="0" animBg="1"/>
      <p:bldP spid="43" grpId="0" animBg="1"/>
      <p:bldP spid="5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81" y="194700"/>
            <a:ext cx="10381116" cy="997286"/>
          </a:xfrm>
        </p:spPr>
        <p:txBody>
          <a:bodyPr/>
          <a:lstStyle/>
          <a:p>
            <a:r>
              <a:rPr lang="en-US" dirty="0"/>
              <a:t>Applying Discretion</a:t>
            </a:r>
            <a:endParaRPr lang="en-US" sz="2000" i="1" dirty="0"/>
          </a:p>
        </p:txBody>
      </p:sp>
      <p:sp>
        <p:nvSpPr>
          <p:cNvPr id="3" name="Content Placeholder 2"/>
          <p:cNvSpPr>
            <a:spLocks noGrp="1"/>
          </p:cNvSpPr>
          <p:nvPr>
            <p:ph idx="1"/>
          </p:nvPr>
        </p:nvSpPr>
        <p:spPr>
          <a:xfrm>
            <a:off x="256479" y="1625209"/>
            <a:ext cx="11598064" cy="4351338"/>
          </a:xfrm>
        </p:spPr>
        <p:txBody>
          <a:bodyPr>
            <a:noAutofit/>
          </a:bodyPr>
          <a:lstStyle/>
          <a:p>
            <a:pPr>
              <a:lnSpc>
                <a:spcPct val="150000"/>
              </a:lnSpc>
            </a:pPr>
            <a:r>
              <a:rPr lang="en-US" sz="3600" dirty="0"/>
              <a:t>Four Major Areas</a:t>
            </a:r>
          </a:p>
          <a:p>
            <a:pPr lvl="1">
              <a:lnSpc>
                <a:spcPct val="150000"/>
              </a:lnSpc>
            </a:pPr>
            <a:r>
              <a:rPr lang="en-US" sz="3200" dirty="0"/>
              <a:t>Adulterous Relationships </a:t>
            </a:r>
            <a:r>
              <a:rPr lang="en-US" sz="3200" i="1" dirty="0"/>
              <a:t>(Extramarital sexual relationships)</a:t>
            </a:r>
            <a:endParaRPr lang="en-US" sz="3200" dirty="0"/>
          </a:p>
          <a:p>
            <a:pPr lvl="1">
              <a:lnSpc>
                <a:spcPct val="150000"/>
              </a:lnSpc>
            </a:pPr>
            <a:r>
              <a:rPr lang="en-US" sz="3200" dirty="0"/>
              <a:t>Harlotry Relationships </a:t>
            </a:r>
            <a:r>
              <a:rPr lang="en-US" sz="3200" i="1" dirty="0"/>
              <a:t>(Prostitution, Fornication)</a:t>
            </a:r>
            <a:endParaRPr lang="en-US" sz="3200" dirty="0"/>
          </a:p>
          <a:p>
            <a:pPr lvl="1">
              <a:lnSpc>
                <a:spcPct val="150000"/>
              </a:lnSpc>
            </a:pPr>
            <a:r>
              <a:rPr lang="en-US" sz="3200" dirty="0"/>
              <a:t>Financial Irresponsibility and Laziness</a:t>
            </a:r>
          </a:p>
          <a:p>
            <a:pPr lvl="1">
              <a:lnSpc>
                <a:spcPct val="150000"/>
              </a:lnSpc>
            </a:pPr>
            <a:r>
              <a:rPr lang="en-US" sz="3200" dirty="0"/>
              <a:t>Detestable Actions</a:t>
            </a:r>
          </a:p>
          <a:p>
            <a:pPr lvl="1">
              <a:lnSpc>
                <a:spcPct val="150000"/>
              </a:lnSpc>
            </a:pPr>
            <a:endParaRPr lang="en-US" sz="3200" dirty="0"/>
          </a:p>
        </p:txBody>
      </p:sp>
    </p:spTree>
    <p:extLst>
      <p:ext uri="{BB962C8B-B14F-4D97-AF65-F5344CB8AC3E}">
        <p14:creationId xmlns:p14="http://schemas.microsoft.com/office/powerpoint/2010/main" val="22029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81" y="194700"/>
            <a:ext cx="10381116" cy="997286"/>
          </a:xfrm>
        </p:spPr>
        <p:txBody>
          <a:bodyPr/>
          <a:lstStyle/>
          <a:p>
            <a:r>
              <a:rPr lang="en-US" dirty="0"/>
              <a:t>Applying Discretion</a:t>
            </a:r>
            <a:endParaRPr lang="en-US" sz="2000" i="1" dirty="0"/>
          </a:p>
        </p:txBody>
      </p:sp>
      <p:sp>
        <p:nvSpPr>
          <p:cNvPr id="3" name="Content Placeholder 2"/>
          <p:cNvSpPr>
            <a:spLocks noGrp="1"/>
          </p:cNvSpPr>
          <p:nvPr>
            <p:ph idx="1"/>
          </p:nvPr>
        </p:nvSpPr>
        <p:spPr>
          <a:xfrm>
            <a:off x="256479" y="1625209"/>
            <a:ext cx="11396546" cy="4351338"/>
          </a:xfrm>
        </p:spPr>
        <p:txBody>
          <a:bodyPr>
            <a:noAutofit/>
          </a:bodyPr>
          <a:lstStyle/>
          <a:p>
            <a:pPr>
              <a:lnSpc>
                <a:spcPct val="100000"/>
              </a:lnSpc>
            </a:pPr>
            <a:r>
              <a:rPr lang="en-US" sz="3200" dirty="0"/>
              <a:t>Adulterous Relationships </a:t>
            </a:r>
            <a:r>
              <a:rPr lang="en-US" sz="3200" i="1" dirty="0"/>
              <a:t>(Extramarital sexual relationships)</a:t>
            </a:r>
          </a:p>
          <a:p>
            <a:pPr lvl="1">
              <a:lnSpc>
                <a:spcPct val="100000"/>
              </a:lnSpc>
            </a:pPr>
            <a:r>
              <a:rPr lang="en-US" sz="2800" dirty="0"/>
              <a:t> Proverbs 5:1-23</a:t>
            </a:r>
          </a:p>
          <a:p>
            <a:pPr lvl="1">
              <a:lnSpc>
                <a:spcPct val="100000"/>
              </a:lnSpc>
            </a:pPr>
            <a:r>
              <a:rPr lang="en-US" sz="2800" dirty="0"/>
              <a:t> Proverbs 6:20-35</a:t>
            </a:r>
            <a:endParaRPr lang="en-US" sz="3200" dirty="0"/>
          </a:p>
          <a:p>
            <a:pPr>
              <a:lnSpc>
                <a:spcPct val="100000"/>
              </a:lnSpc>
            </a:pPr>
            <a:r>
              <a:rPr lang="en-US" sz="3600" dirty="0"/>
              <a:t> </a:t>
            </a:r>
            <a:r>
              <a:rPr lang="en-US" sz="3200" dirty="0">
                <a:solidFill>
                  <a:srgbClr val="C00000"/>
                </a:solidFill>
              </a:rPr>
              <a:t>Solutions</a:t>
            </a:r>
          </a:p>
          <a:p>
            <a:pPr lvl="1">
              <a:lnSpc>
                <a:spcPct val="100000"/>
              </a:lnSpc>
            </a:pPr>
            <a:r>
              <a:rPr lang="en-US" sz="2800" dirty="0"/>
              <a:t>Take Track &amp; Field lessons from Joseph! (Genesis 39:12)</a:t>
            </a:r>
          </a:p>
          <a:p>
            <a:pPr lvl="1">
              <a:lnSpc>
                <a:spcPct val="100000"/>
              </a:lnSpc>
            </a:pPr>
            <a:r>
              <a:rPr lang="en-US" sz="2800" dirty="0"/>
              <a:t>Proverbs 5:15-20</a:t>
            </a:r>
            <a:endParaRPr lang="en-US" sz="3200" dirty="0"/>
          </a:p>
        </p:txBody>
      </p:sp>
    </p:spTree>
    <p:extLst>
      <p:ext uri="{BB962C8B-B14F-4D97-AF65-F5344CB8AC3E}">
        <p14:creationId xmlns:p14="http://schemas.microsoft.com/office/powerpoint/2010/main" val="319168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81" y="194700"/>
            <a:ext cx="10381116" cy="997286"/>
          </a:xfrm>
        </p:spPr>
        <p:txBody>
          <a:bodyPr/>
          <a:lstStyle/>
          <a:p>
            <a:r>
              <a:rPr lang="en-US" dirty="0"/>
              <a:t>Applying Discretion</a:t>
            </a:r>
            <a:endParaRPr lang="en-US" sz="2000" i="1" dirty="0"/>
          </a:p>
        </p:txBody>
      </p:sp>
      <p:sp>
        <p:nvSpPr>
          <p:cNvPr id="3" name="Content Placeholder 2"/>
          <p:cNvSpPr>
            <a:spLocks noGrp="1"/>
          </p:cNvSpPr>
          <p:nvPr>
            <p:ph idx="1"/>
          </p:nvPr>
        </p:nvSpPr>
        <p:spPr>
          <a:xfrm>
            <a:off x="256479" y="1625209"/>
            <a:ext cx="11396546" cy="4351338"/>
          </a:xfrm>
        </p:spPr>
        <p:txBody>
          <a:bodyPr>
            <a:noAutofit/>
          </a:bodyPr>
          <a:lstStyle/>
          <a:p>
            <a:pPr lvl="1">
              <a:lnSpc>
                <a:spcPct val="150000"/>
              </a:lnSpc>
            </a:pPr>
            <a:r>
              <a:rPr lang="en-US" sz="3200" dirty="0"/>
              <a:t>Harlotry  Relationships </a:t>
            </a:r>
            <a:r>
              <a:rPr lang="en-US" sz="3200" i="1" dirty="0"/>
              <a:t>(Prostitution, Fornication)</a:t>
            </a:r>
          </a:p>
          <a:p>
            <a:pPr lvl="2">
              <a:lnSpc>
                <a:spcPct val="150000"/>
              </a:lnSpc>
            </a:pPr>
            <a:r>
              <a:rPr lang="en-US" sz="3000" dirty="0"/>
              <a:t>Proverbs Chapter 7</a:t>
            </a:r>
          </a:p>
          <a:p>
            <a:pPr lvl="1">
              <a:lnSpc>
                <a:spcPct val="150000"/>
              </a:lnSpc>
            </a:pPr>
            <a:r>
              <a:rPr lang="en-US" sz="3200" dirty="0">
                <a:solidFill>
                  <a:srgbClr val="C00000"/>
                </a:solidFill>
              </a:rPr>
              <a:t>Solution:</a:t>
            </a:r>
            <a:r>
              <a:rPr lang="en-US" sz="3200" dirty="0"/>
              <a:t> </a:t>
            </a:r>
          </a:p>
          <a:p>
            <a:pPr lvl="2">
              <a:lnSpc>
                <a:spcPct val="150000"/>
              </a:lnSpc>
            </a:pPr>
            <a:r>
              <a:rPr lang="en-US" sz="3000" dirty="0"/>
              <a:t>Get an Understanding - Proverbs 7:7</a:t>
            </a:r>
          </a:p>
        </p:txBody>
      </p:sp>
    </p:spTree>
    <p:extLst>
      <p:ext uri="{BB962C8B-B14F-4D97-AF65-F5344CB8AC3E}">
        <p14:creationId xmlns:p14="http://schemas.microsoft.com/office/powerpoint/2010/main" val="88244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81" y="194700"/>
            <a:ext cx="10381116" cy="997286"/>
          </a:xfrm>
        </p:spPr>
        <p:txBody>
          <a:bodyPr/>
          <a:lstStyle/>
          <a:p>
            <a:r>
              <a:rPr lang="en-US" dirty="0"/>
              <a:t>Applying Discretion</a:t>
            </a:r>
            <a:endParaRPr lang="en-US" sz="2000" i="1" dirty="0"/>
          </a:p>
        </p:txBody>
      </p:sp>
      <p:sp>
        <p:nvSpPr>
          <p:cNvPr id="3" name="Content Placeholder 2"/>
          <p:cNvSpPr>
            <a:spLocks noGrp="1"/>
          </p:cNvSpPr>
          <p:nvPr>
            <p:ph idx="1"/>
          </p:nvPr>
        </p:nvSpPr>
        <p:spPr>
          <a:xfrm>
            <a:off x="256479" y="1625209"/>
            <a:ext cx="11396546" cy="4351338"/>
          </a:xfrm>
        </p:spPr>
        <p:txBody>
          <a:bodyPr>
            <a:noAutofit/>
          </a:bodyPr>
          <a:lstStyle/>
          <a:p>
            <a:pPr lvl="1">
              <a:lnSpc>
                <a:spcPct val="150000"/>
              </a:lnSpc>
            </a:pPr>
            <a:r>
              <a:rPr lang="en-US" sz="3200" dirty="0"/>
              <a:t>Financial Irresponsibility and Laziness</a:t>
            </a:r>
          </a:p>
          <a:p>
            <a:pPr lvl="2">
              <a:lnSpc>
                <a:spcPct val="150000"/>
              </a:lnSpc>
            </a:pPr>
            <a:r>
              <a:rPr lang="en-US" sz="3000" dirty="0"/>
              <a:t>Proverbs 6:1-5</a:t>
            </a:r>
          </a:p>
          <a:p>
            <a:pPr lvl="2">
              <a:lnSpc>
                <a:spcPct val="150000"/>
              </a:lnSpc>
            </a:pPr>
            <a:r>
              <a:rPr lang="en-US" sz="3000" dirty="0"/>
              <a:t>Proverbs 6:6-15</a:t>
            </a:r>
          </a:p>
          <a:p>
            <a:pPr lvl="1">
              <a:lnSpc>
                <a:spcPct val="150000"/>
              </a:lnSpc>
            </a:pPr>
            <a:r>
              <a:rPr lang="en-US" sz="3200" dirty="0">
                <a:solidFill>
                  <a:srgbClr val="C00000"/>
                </a:solidFill>
              </a:rPr>
              <a:t>Solution: </a:t>
            </a:r>
          </a:p>
          <a:p>
            <a:pPr lvl="2">
              <a:lnSpc>
                <a:spcPct val="150000"/>
              </a:lnSpc>
            </a:pPr>
            <a:r>
              <a:rPr lang="en-US" sz="3000" dirty="0"/>
              <a:t>Diligence – Proverbs 6:6-8</a:t>
            </a:r>
          </a:p>
          <a:p>
            <a:pPr lvl="1">
              <a:lnSpc>
                <a:spcPct val="150000"/>
              </a:lnSpc>
            </a:pPr>
            <a:endParaRPr lang="en-US" sz="3200" dirty="0"/>
          </a:p>
        </p:txBody>
      </p:sp>
    </p:spTree>
    <p:extLst>
      <p:ext uri="{BB962C8B-B14F-4D97-AF65-F5344CB8AC3E}">
        <p14:creationId xmlns:p14="http://schemas.microsoft.com/office/powerpoint/2010/main" val="74124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81" y="194700"/>
            <a:ext cx="10381116" cy="997286"/>
          </a:xfrm>
        </p:spPr>
        <p:txBody>
          <a:bodyPr/>
          <a:lstStyle/>
          <a:p>
            <a:r>
              <a:rPr lang="en-US" dirty="0"/>
              <a:t>Applying Discretion</a:t>
            </a:r>
            <a:endParaRPr lang="en-US" sz="2000" i="1" dirty="0"/>
          </a:p>
        </p:txBody>
      </p:sp>
      <p:sp>
        <p:nvSpPr>
          <p:cNvPr id="3" name="Content Placeholder 2"/>
          <p:cNvSpPr>
            <a:spLocks noGrp="1"/>
          </p:cNvSpPr>
          <p:nvPr>
            <p:ph idx="1"/>
          </p:nvPr>
        </p:nvSpPr>
        <p:spPr>
          <a:xfrm>
            <a:off x="397727" y="1493096"/>
            <a:ext cx="11396546" cy="4755304"/>
          </a:xfrm>
        </p:spPr>
        <p:txBody>
          <a:bodyPr>
            <a:noAutofit/>
          </a:bodyPr>
          <a:lstStyle/>
          <a:p>
            <a:pPr lvl="1">
              <a:lnSpc>
                <a:spcPct val="150000"/>
              </a:lnSpc>
            </a:pPr>
            <a:r>
              <a:rPr lang="en-US" sz="4000" dirty="0"/>
              <a:t>Detestable Actions - </a:t>
            </a:r>
            <a:r>
              <a:rPr lang="en-US" sz="3600" dirty="0"/>
              <a:t>Proverbs 6:16-19</a:t>
            </a:r>
          </a:p>
          <a:p>
            <a:pPr marL="1005840" lvl="2" indent="-457200">
              <a:buFont typeface="+mj-lt"/>
              <a:buAutoNum type="arabicPeriod"/>
            </a:pPr>
            <a:r>
              <a:rPr lang="en-US" sz="3200" dirty="0"/>
              <a:t>A proud look</a:t>
            </a:r>
          </a:p>
          <a:p>
            <a:pPr marL="1005840" lvl="2" indent="-457200">
              <a:buFont typeface="+mj-lt"/>
              <a:buAutoNum type="arabicPeriod"/>
            </a:pPr>
            <a:r>
              <a:rPr lang="en-US" sz="3200" dirty="0"/>
              <a:t>A lying tongue</a:t>
            </a:r>
          </a:p>
          <a:p>
            <a:pPr marL="1005840" lvl="2" indent="-457200">
              <a:buFont typeface="+mj-lt"/>
              <a:buAutoNum type="arabicPeriod"/>
            </a:pPr>
            <a:r>
              <a:rPr lang="en-US" sz="3200" dirty="0"/>
              <a:t>hands that shed innocent blood,</a:t>
            </a:r>
          </a:p>
          <a:p>
            <a:pPr marL="1005840" lvl="2" indent="-457200">
              <a:buFont typeface="+mj-lt"/>
              <a:buAutoNum type="arabicPeriod"/>
            </a:pPr>
            <a:r>
              <a:rPr lang="en-US" sz="3200" dirty="0"/>
              <a:t>A heart that devise wicked imaginations</a:t>
            </a:r>
          </a:p>
          <a:p>
            <a:pPr marL="1005840" lvl="2" indent="-457200">
              <a:buFont typeface="+mj-lt"/>
              <a:buAutoNum type="arabicPeriod"/>
            </a:pPr>
            <a:r>
              <a:rPr lang="en-US" sz="3200" dirty="0"/>
              <a:t>feet that be swift in running to mischief,</a:t>
            </a:r>
          </a:p>
          <a:p>
            <a:pPr marL="1005840" lvl="2" indent="-457200">
              <a:buFont typeface="+mj-lt"/>
              <a:buAutoNum type="arabicPeriod"/>
            </a:pPr>
            <a:r>
              <a:rPr lang="en-US" sz="3200" dirty="0"/>
              <a:t>A false witness that speak lies</a:t>
            </a:r>
          </a:p>
          <a:p>
            <a:pPr marL="1005840" lvl="2" indent="-457200">
              <a:buFont typeface="+mj-lt"/>
              <a:buAutoNum type="arabicPeriod"/>
            </a:pPr>
            <a:r>
              <a:rPr lang="en-US" sz="3200" dirty="0"/>
              <a:t>He that soweth discord among brethren</a:t>
            </a:r>
          </a:p>
        </p:txBody>
      </p:sp>
    </p:spTree>
    <p:extLst>
      <p:ext uri="{BB962C8B-B14F-4D97-AF65-F5344CB8AC3E}">
        <p14:creationId xmlns:p14="http://schemas.microsoft.com/office/powerpoint/2010/main" val="3114139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5B41E17-DD95-874F-9E69-3CE83D2D9258}"/>
              </a:ext>
            </a:extLst>
          </p:cNvPr>
          <p:cNvSpPr/>
          <p:nvPr/>
        </p:nvSpPr>
        <p:spPr>
          <a:xfrm>
            <a:off x="4291280" y="2906756"/>
            <a:ext cx="7900720" cy="1906071"/>
          </a:xfrm>
          <a:prstGeom prst="roundRect">
            <a:avLst/>
          </a:prstGeom>
          <a:solidFill>
            <a:srgbClr val="FFFF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050405" y="3403980"/>
            <a:ext cx="7880457" cy="970417"/>
            <a:chOff x="663067" y="5538935"/>
            <a:chExt cx="3882557" cy="474345"/>
          </a:xfrm>
        </p:grpSpPr>
        <p:cxnSp>
          <p:nvCxnSpPr>
            <p:cNvPr id="48" name="Straight Arrow Connector 47"/>
            <p:cNvCxnSpPr>
              <a:cxnSpLocks/>
              <a:stCxn id="42" idx="3"/>
              <a:endCxn id="10" idx="1"/>
            </p:cNvCxnSpPr>
            <p:nvPr/>
          </p:nvCxnSpPr>
          <p:spPr>
            <a:xfrm>
              <a:off x="663067" y="5747369"/>
              <a:ext cx="3076749" cy="28739"/>
            </a:xfrm>
            <a:prstGeom prst="straightConnector1">
              <a:avLst/>
            </a:prstGeom>
            <a:ln w="66675">
              <a:solidFill>
                <a:schemeClr val="accent4">
                  <a:lumMod val="75000"/>
                  <a:alpha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739817" y="5538935"/>
              <a:ext cx="805807" cy="474345"/>
            </a:xfrm>
            <a:prstGeom prst="roundRect">
              <a:avLst/>
            </a:prstGeom>
            <a:solidFill>
              <a:schemeClr val="accent4">
                <a:lumMod val="7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Perfection</a:t>
              </a:r>
              <a:endParaRPr kumimoji="0" lang="en-US" sz="1800" b="0" i="0" u="none" strike="noStrike" kern="1200" cap="none" spc="0" normalizeH="0" baseline="0" noProof="0" dirty="0">
                <a:ln>
                  <a:noFill/>
                </a:ln>
                <a:solidFill>
                  <a:prstClr val="white"/>
                </a:solidFill>
                <a:effectLst/>
                <a:uLnTx/>
                <a:uFillTx/>
                <a:latin typeface="Rockwell" panose="02060603020205020403"/>
                <a:ea typeface="Calibri" charset="0"/>
                <a:cs typeface="Times New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Uprightness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Proverbs 2:21-22</a:t>
              </a:r>
            </a:p>
          </p:txBody>
        </p:sp>
      </p:grpSp>
      <p:grpSp>
        <p:nvGrpSpPr>
          <p:cNvPr id="2" name="Group 1"/>
          <p:cNvGrpSpPr/>
          <p:nvPr/>
        </p:nvGrpSpPr>
        <p:grpSpPr>
          <a:xfrm>
            <a:off x="194157" y="2748047"/>
            <a:ext cx="3856249" cy="2164695"/>
            <a:chOff x="1558347" y="2435176"/>
            <a:chExt cx="4113512" cy="2493857"/>
          </a:xfrm>
        </p:grpSpPr>
        <p:sp>
          <p:nvSpPr>
            <p:cNvPr id="42" name="Rounded Rectangle 41"/>
            <p:cNvSpPr/>
            <p:nvPr/>
          </p:nvSpPr>
          <p:spPr>
            <a:xfrm>
              <a:off x="1558347" y="2435176"/>
              <a:ext cx="4113512" cy="2493857"/>
            </a:xfrm>
            <a:prstGeom prst="roundRect">
              <a:avLst/>
            </a:prstGeom>
            <a:gradFill flip="none" rotWithShape="1">
              <a:gsLst>
                <a:gs pos="69000">
                  <a:schemeClr val="accent4">
                    <a:lumMod val="75000"/>
                    <a:alpha val="41000"/>
                  </a:schemeClr>
                </a:gs>
                <a:gs pos="97000">
                  <a:schemeClr val="accent4">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8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67" name="Text Box 10"/>
            <p:cNvSpPr txBox="1"/>
            <p:nvPr/>
          </p:nvSpPr>
          <p:spPr>
            <a:xfrm>
              <a:off x="2872084" y="4657966"/>
              <a:ext cx="1460144" cy="271067"/>
            </a:xfrm>
            <a:prstGeom prst="rect">
              <a:avLst/>
            </a:prstGeom>
            <a:no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defPPr>
                <a:defRPr lang="en-US"/>
              </a:defPPr>
              <a:lvl1pPr lvl="0" algn="ctr">
                <a:defRPr sz="1400" b="1">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Rockwell" panose="02060603020205020403"/>
                  <a:cs typeface="Times New Roman" charset="0"/>
                </a:rPr>
                <a:t>Proverbs 2:2-7</a:t>
              </a:r>
            </a:p>
          </p:txBody>
        </p:sp>
      </p:grpSp>
      <p:sp>
        <p:nvSpPr>
          <p:cNvPr id="11" name="Text Box 8"/>
          <p:cNvSpPr txBox="1"/>
          <p:nvPr/>
        </p:nvSpPr>
        <p:spPr>
          <a:xfrm>
            <a:off x="234683" y="1980393"/>
            <a:ext cx="3750922" cy="560445"/>
          </a:xfrm>
          <a:prstGeom prst="rect">
            <a:avLst/>
          </a:prstGeom>
          <a:solidFill>
            <a:srgbClr val="7030A0">
              <a:alpha val="14000"/>
            </a:srgbClr>
          </a:solidFill>
          <a:ln>
            <a:noFill/>
          </a:ln>
          <a:effectLst>
            <a:softEdge rad="76200"/>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The Source of all Wisdom and Knowledge</a:t>
            </a:r>
            <a:r>
              <a:rPr kumimoji="0" lang="is-IS" sz="1600" b="1" i="0"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a:t>
            </a:r>
            <a:endParaRPr kumimoji="0" lang="en-US" sz="1600" b="1" i="0"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endParaRPr>
          </a:p>
        </p:txBody>
      </p:sp>
      <p:sp>
        <p:nvSpPr>
          <p:cNvPr id="13" name="Text Box 10"/>
          <p:cNvSpPr txBox="1"/>
          <p:nvPr/>
        </p:nvSpPr>
        <p:spPr>
          <a:xfrm>
            <a:off x="7258095" y="1966469"/>
            <a:ext cx="2453904" cy="528377"/>
          </a:xfrm>
          <a:prstGeom prst="rect">
            <a:avLst/>
          </a:prstGeom>
          <a:solidFill>
            <a:schemeClr val="accent2">
              <a:lumMod val="60000"/>
              <a:lumOff val="40000"/>
              <a:alpha val="48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defPPr>
              <a:defRPr lang="en-US"/>
            </a:defPPr>
            <a:lvl1pPr algn="ctr">
              <a:defRPr sz="1200">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rPr>
              <a:t>Keeps us from</a:t>
            </a:r>
            <a:r>
              <a:rPr kumimoji="0" lang="is-IS" sz="2000" b="1" i="0" u="none" strike="noStrike" kern="1200" cap="none" spc="0" normalizeH="0" baseline="0" noProof="0" dirty="0">
                <a:ln>
                  <a:noFill/>
                </a:ln>
                <a:solidFill>
                  <a:srgbClr val="000000"/>
                </a:solidFill>
                <a:effectLst/>
                <a:uLnTx/>
                <a:uFillTx/>
                <a:latin typeface="Rockwell" panose="02060603020205020403"/>
                <a:cs typeface="Times New Roman" charset="0"/>
              </a:rPr>
              <a:t>…</a:t>
            </a:r>
            <a:endPar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endParaRPr>
          </a:p>
        </p:txBody>
      </p:sp>
      <p:sp>
        <p:nvSpPr>
          <p:cNvPr id="14" name="Text Box 11"/>
          <p:cNvSpPr txBox="1"/>
          <p:nvPr/>
        </p:nvSpPr>
        <p:spPr>
          <a:xfrm>
            <a:off x="9908434" y="1962741"/>
            <a:ext cx="2016580" cy="565598"/>
          </a:xfrm>
          <a:prstGeom prst="rect">
            <a:avLst/>
          </a:prstGeom>
          <a:solidFill>
            <a:schemeClr val="accent4">
              <a:lumMod val="75000"/>
              <a:alpha val="22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defPPr>
              <a:defRPr lang="en-US"/>
            </a:defPPr>
            <a:lvl1pPr algn="ctr">
              <a:defRPr sz="1400">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rPr>
              <a:t>Brings us to</a:t>
            </a:r>
            <a:r>
              <a:rPr kumimoji="0" lang="is-IS" sz="2000" b="1" i="0" u="none" strike="noStrike" kern="1200" cap="none" spc="0" normalizeH="0" baseline="0" noProof="0" dirty="0">
                <a:ln>
                  <a:noFill/>
                </a:ln>
                <a:solidFill>
                  <a:srgbClr val="000000"/>
                </a:solidFill>
                <a:effectLst/>
                <a:uLnTx/>
                <a:uFillTx/>
                <a:latin typeface="Rockwell" panose="02060603020205020403"/>
                <a:cs typeface="Times New Roman" charset="0"/>
              </a:rPr>
              <a:t>…</a:t>
            </a:r>
            <a:endPar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endParaRPr>
          </a:p>
        </p:txBody>
      </p:sp>
      <p:sp>
        <p:nvSpPr>
          <p:cNvPr id="17" name="Rectangle 25"/>
          <p:cNvSpPr>
            <a:spLocks noChangeArrowheads="1"/>
          </p:cNvSpPr>
          <p:nvPr/>
        </p:nvSpPr>
        <p:spPr bwMode="auto">
          <a:xfrm>
            <a:off x="4511593" y="718736"/>
            <a:ext cx="83164" cy="1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41148" tIns="20574" rIns="41148" bIns="20574"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1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39" name="Rectangular Callout 38"/>
          <p:cNvSpPr/>
          <p:nvPr/>
        </p:nvSpPr>
        <p:spPr>
          <a:xfrm>
            <a:off x="1046125" y="4110935"/>
            <a:ext cx="1921310" cy="562123"/>
          </a:xfrm>
          <a:prstGeom prst="wedgeRectCallout">
            <a:avLst>
              <a:gd name="adj1" fmla="val 9780"/>
              <a:gd name="adj2" fmla="val -290644"/>
            </a:avLst>
          </a:prstGeom>
          <a:solidFill>
            <a:schemeClr val="accent2">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Understanding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rPr>
              <a:t>(get)</a:t>
            </a:r>
            <a:endParaRPr kumimoji="0" lang="en-US" sz="11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endParaRPr>
          </a:p>
        </p:txBody>
      </p:sp>
      <p:sp>
        <p:nvSpPr>
          <p:cNvPr id="40" name="Rounded Rectangular Callout 39"/>
          <p:cNvSpPr/>
          <p:nvPr/>
        </p:nvSpPr>
        <p:spPr>
          <a:xfrm>
            <a:off x="330130" y="3434968"/>
            <a:ext cx="1354264" cy="410866"/>
          </a:xfrm>
          <a:prstGeom prst="wedgeRoundRectCallout">
            <a:avLst>
              <a:gd name="adj1" fmla="val 87120"/>
              <a:gd name="adj2" fmla="val -217274"/>
              <a:gd name="adj3" fmla="val 16667"/>
            </a:avLst>
          </a:prstGeom>
          <a:solidFill>
            <a:schemeClr val="accent2">
              <a:lumMod val="20000"/>
              <a:lumOff val="8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Wisdom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rPr>
              <a:t>(seek)</a:t>
            </a:r>
            <a:endParaRPr kumimoji="0" lang="en-US" sz="11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endParaRPr>
          </a:p>
        </p:txBody>
      </p:sp>
      <p:sp>
        <p:nvSpPr>
          <p:cNvPr id="41" name="Rounded Rectangular Callout 40"/>
          <p:cNvSpPr/>
          <p:nvPr/>
        </p:nvSpPr>
        <p:spPr>
          <a:xfrm>
            <a:off x="2612884" y="3492861"/>
            <a:ext cx="1354264" cy="410866"/>
          </a:xfrm>
          <a:prstGeom prst="wedgeRoundRectCallout">
            <a:avLst>
              <a:gd name="adj1" fmla="val -81086"/>
              <a:gd name="adj2" fmla="val -226918"/>
              <a:gd name="adj3" fmla="val 16667"/>
            </a:avLst>
          </a:prstGeom>
          <a:solidFill>
            <a:schemeClr val="accent2">
              <a:lumMod val="20000"/>
              <a:lumOff val="8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rPr>
              <a:t>(find)</a:t>
            </a:r>
            <a:endParaRPr kumimoji="0" lang="en-US" sz="11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endParaRPr>
          </a:p>
        </p:txBody>
      </p:sp>
      <p:sp>
        <p:nvSpPr>
          <p:cNvPr id="9" name="Rounded Rectangle 8"/>
          <p:cNvSpPr/>
          <p:nvPr/>
        </p:nvSpPr>
        <p:spPr>
          <a:xfrm>
            <a:off x="7204562" y="3288762"/>
            <a:ext cx="2453904" cy="1220334"/>
          </a:xfrm>
          <a:prstGeom prst="roundRect">
            <a:avLst/>
          </a:prstGeom>
          <a:solidFill>
            <a:schemeClr val="accent2">
              <a:lumMod val="60000"/>
              <a:lumOff val="40000"/>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Wickedness and Evil</a:t>
            </a:r>
            <a:endParaRPr kumimoji="0" lang="en-US" sz="1800" b="0" i="0" u="none" strike="noStrike" kern="1200" cap="none" spc="0" normalizeH="0" baseline="0" noProof="0" dirty="0">
              <a:ln>
                <a:noFill/>
              </a:ln>
              <a:solidFill>
                <a:prstClr val="white"/>
              </a:solidFill>
              <a:effectLst/>
              <a:uLnTx/>
              <a:uFillTx/>
              <a:latin typeface="Rockwell" panose="02060603020205020403"/>
              <a:ea typeface="Calibri" charset="0"/>
              <a:cs typeface="Times New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Inappropriate Relationships</a:t>
            </a:r>
          </a:p>
        </p:txBody>
      </p:sp>
      <p:sp>
        <p:nvSpPr>
          <p:cNvPr id="43" name="Rounded Rectangle 42"/>
          <p:cNvSpPr/>
          <p:nvPr/>
        </p:nvSpPr>
        <p:spPr>
          <a:xfrm>
            <a:off x="4534592" y="3421578"/>
            <a:ext cx="2151540" cy="9704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Discretion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rPr>
              <a:t>(use)</a:t>
            </a:r>
          </a:p>
        </p:txBody>
      </p:sp>
      <p:sp>
        <p:nvSpPr>
          <p:cNvPr id="52" name="Text Box 10"/>
          <p:cNvSpPr txBox="1"/>
          <p:nvPr/>
        </p:nvSpPr>
        <p:spPr>
          <a:xfrm>
            <a:off x="4291280" y="1978692"/>
            <a:ext cx="2688139" cy="528377"/>
          </a:xfrm>
          <a:prstGeom prst="rect">
            <a:avLst/>
          </a:prstGeom>
          <a:solidFill>
            <a:schemeClr val="accent1">
              <a:lumMod val="40000"/>
              <a:lumOff val="60000"/>
              <a:alpha val="5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defPPr>
              <a:defRPr lang="en-US"/>
            </a:defPPr>
            <a:lvl1pPr lvl="0" algn="ctr">
              <a:defRPr sz="1400" b="1">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rPr>
              <a:t>Equips us to use</a:t>
            </a:r>
            <a:r>
              <a:rPr kumimoji="0" lang="is-IS" sz="2000" b="1" i="0" u="none" strike="noStrike" kern="1200" cap="none" spc="0" normalizeH="0" baseline="0" noProof="0" dirty="0">
                <a:ln>
                  <a:noFill/>
                </a:ln>
                <a:solidFill>
                  <a:srgbClr val="000000"/>
                </a:solidFill>
                <a:effectLst/>
                <a:uLnTx/>
                <a:uFillTx/>
                <a:latin typeface="Rockwell" panose="02060603020205020403"/>
                <a:cs typeface="Times New Roman" charset="0"/>
              </a:rPr>
              <a:t>…</a:t>
            </a:r>
            <a:endPar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endParaRPr>
          </a:p>
        </p:txBody>
      </p:sp>
      <p:sp>
        <p:nvSpPr>
          <p:cNvPr id="64" name="Text Box 9"/>
          <p:cNvSpPr txBox="1"/>
          <p:nvPr/>
        </p:nvSpPr>
        <p:spPr>
          <a:xfrm>
            <a:off x="755827" y="117905"/>
            <a:ext cx="10405240" cy="77999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855D5D">
                    <a:lumMod val="75000"/>
                  </a:srgbClr>
                </a:solidFill>
                <a:effectLst/>
                <a:uLnTx/>
                <a:uFillTx/>
                <a:latin typeface="Rockwell" panose="02060603020205020403"/>
                <a:ea typeface="Calibri" charset="0"/>
                <a:cs typeface="Times New Roman" charset="0"/>
              </a:rPr>
              <a:t>Summary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1" dirty="0">
                <a:solidFill>
                  <a:srgbClr val="855D5D">
                    <a:lumMod val="75000"/>
                  </a:srgbClr>
                </a:solidFill>
                <a:latin typeface="Rockwell" panose="02060603020205020403"/>
                <a:ea typeface="Calibri" charset="0"/>
                <a:cs typeface="Times New Roman" charset="0"/>
              </a:rPr>
              <a:t>“Applying Discretion”</a:t>
            </a:r>
            <a:endParaRPr kumimoji="0" lang="en-US" sz="2400" b="1" i="1"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endParaRPr>
          </a:p>
        </p:txBody>
      </p:sp>
    </p:spTree>
    <p:custDataLst>
      <p:tags r:id="rId1"/>
    </p:custDataLst>
    <p:extLst>
      <p:ext uri="{BB962C8B-B14F-4D97-AF65-F5344CB8AC3E}">
        <p14:creationId xmlns:p14="http://schemas.microsoft.com/office/powerpoint/2010/main" val="3907576770"/>
      </p:ext>
    </p:extLst>
  </p:cSld>
  <p:clrMapOvr>
    <a:masterClrMapping/>
  </p:clrMapOvr>
  <mc:AlternateContent xmlns:mc="http://schemas.openxmlformats.org/markup-compatibility/2006" xmlns:p14="http://schemas.microsoft.com/office/powerpoint/2010/main">
    <mc:Choice Requires="p14">
      <p:transition spd="slow" p14:dur="2000" advTm="590391"/>
    </mc:Choice>
    <mc:Fallback xmlns="">
      <p:transition spd="slow" advTm="590391"/>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3" name="Google Shape;173;p1"/>
          <p:cNvSpPr/>
          <p:nvPr/>
        </p:nvSpPr>
        <p:spPr>
          <a:xfrm>
            <a:off x="1524000" y="857250"/>
            <a:ext cx="9144000" cy="5143500"/>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pic>
        <p:nvPicPr>
          <p:cNvPr id="174" name="Google Shape;174;p1" descr="A close up of a flower&#10;&#10;Description automatically generated"/>
          <p:cNvPicPr preferRelativeResize="0">
            <a:picLocks noGrp="1"/>
          </p:cNvPicPr>
          <p:nvPr>
            <p:ph type="body" idx="4294967295"/>
          </p:nvPr>
        </p:nvPicPr>
        <p:blipFill rotWithShape="1">
          <a:blip r:embed="rId3">
            <a:alphaModFix/>
          </a:blip>
          <a:srcRect t="9091" r="13818"/>
          <a:stretch/>
        </p:blipFill>
        <p:spPr>
          <a:xfrm>
            <a:off x="4167448" y="941337"/>
            <a:ext cx="6500551" cy="5142835"/>
          </a:xfrm>
          <a:prstGeom prst="rect">
            <a:avLst/>
          </a:prstGeom>
          <a:noFill/>
          <a:ln>
            <a:noFill/>
          </a:ln>
        </p:spPr>
      </p:pic>
      <p:sp>
        <p:nvSpPr>
          <p:cNvPr id="175" name="Google Shape;175;p1"/>
          <p:cNvSpPr/>
          <p:nvPr/>
        </p:nvSpPr>
        <p:spPr>
          <a:xfrm>
            <a:off x="1524003" y="857250"/>
            <a:ext cx="7004405" cy="51435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6" name="Google Shape;176;p1"/>
          <p:cNvSpPr txBox="1"/>
          <p:nvPr/>
        </p:nvSpPr>
        <p:spPr>
          <a:xfrm>
            <a:off x="1613592" y="1527341"/>
            <a:ext cx="3705505" cy="2192495"/>
          </a:xfrm>
          <a:prstGeom prst="rect">
            <a:avLst/>
          </a:prstGeom>
          <a:noFill/>
          <a:ln>
            <a:noFill/>
          </a:ln>
        </p:spPr>
        <p:txBody>
          <a:bodyPr spcFirstLastPara="1" wrap="square" lIns="68575" tIns="34275" rIns="68575" bIns="34275" anchor="ctr" anchorCtr="0">
            <a:normAutofit/>
          </a:bodyPr>
          <a:lstStyle/>
          <a:p>
            <a:pPr algn="ctr">
              <a:lnSpc>
                <a:spcPct val="90000"/>
              </a:lnSpc>
              <a:buClr>
                <a:srgbClr val="FFFFFF"/>
              </a:buClr>
              <a:buSzPts val="5400"/>
            </a:pPr>
            <a:r>
              <a:rPr lang="en-US" sz="5400" b="1" kern="0" dirty="0">
                <a:solidFill>
                  <a:srgbClr val="FFFFFF"/>
                </a:solidFill>
                <a:latin typeface="Calibri"/>
                <a:ea typeface="Calibri"/>
                <a:cs typeface="Calibri"/>
                <a:sym typeface="Calibri"/>
              </a:rPr>
              <a:t>Simplicity of The Word</a:t>
            </a:r>
            <a:endParaRPr sz="1400" kern="0" dirty="0">
              <a:solidFill>
                <a:srgbClr val="000000"/>
              </a:solidFill>
              <a:latin typeface="Arial"/>
              <a:cs typeface="Arial"/>
              <a:sym typeface="Arial"/>
            </a:endParaRPr>
          </a:p>
        </p:txBody>
      </p:sp>
      <p:sp>
        <p:nvSpPr>
          <p:cNvPr id="177" name="Google Shape;177;p1"/>
          <p:cNvSpPr/>
          <p:nvPr/>
        </p:nvSpPr>
        <p:spPr>
          <a:xfrm rot="5400000">
            <a:off x="2093941" y="1117343"/>
            <a:ext cx="109728" cy="528066"/>
          </a:xfrm>
          <a:prstGeom prst="rect">
            <a:avLst/>
          </a:prstGeom>
          <a:solidFill>
            <a:schemeClr val="accent2"/>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8" name="Google Shape;178;p1"/>
          <p:cNvSpPr/>
          <p:nvPr/>
        </p:nvSpPr>
        <p:spPr>
          <a:xfrm>
            <a:off x="1884772" y="4267440"/>
            <a:ext cx="2983230" cy="13716"/>
          </a:xfrm>
          <a:prstGeom prst="rect">
            <a:avLst/>
          </a:prstGeom>
          <a:solidFill>
            <a:schemeClr val="lt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9" name="Google Shape;179;p1"/>
          <p:cNvSpPr txBox="1"/>
          <p:nvPr/>
        </p:nvSpPr>
        <p:spPr>
          <a:xfrm>
            <a:off x="1613591" y="4321407"/>
            <a:ext cx="3352270" cy="679673"/>
          </a:xfrm>
          <a:prstGeom prst="rect">
            <a:avLst/>
          </a:prstGeom>
          <a:noFill/>
          <a:ln>
            <a:noFill/>
          </a:ln>
        </p:spPr>
        <p:txBody>
          <a:bodyPr spcFirstLastPara="1" wrap="square" lIns="91425" tIns="45700" rIns="91425" bIns="45700" anchor="t" anchorCtr="0">
            <a:spAutoFit/>
          </a:bodyPr>
          <a:lstStyle/>
          <a:p>
            <a:pPr algn="ctr">
              <a:buClr>
                <a:srgbClr val="FFFFFF"/>
              </a:buClr>
              <a:buSzPts val="1600"/>
            </a:pPr>
            <a:r>
              <a:rPr lang="en-US" sz="1600" i="1" kern="0">
                <a:solidFill>
                  <a:srgbClr val="FFFFFF"/>
                </a:solidFill>
                <a:latin typeface="Calibri"/>
                <a:ea typeface="Calibri"/>
                <a:cs typeface="Calibri"/>
                <a:sym typeface="Calibri"/>
              </a:rPr>
              <a:t>www.simplicityoftheword.com</a:t>
            </a:r>
            <a:endParaRPr sz="1400" kern="0">
              <a:solidFill>
                <a:srgbClr val="000000"/>
              </a:solidFill>
              <a:latin typeface="Arial"/>
              <a:cs typeface="Arial"/>
              <a:sym typeface="Arial"/>
            </a:endParaRPr>
          </a:p>
          <a:p>
            <a:pPr algn="ctr">
              <a:spcBef>
                <a:spcPts val="450"/>
              </a:spcBef>
              <a:buClr>
                <a:srgbClr val="FFFF00"/>
              </a:buClr>
              <a:buSzPts val="1800"/>
            </a:pPr>
            <a:r>
              <a:rPr lang="en-US" i="1" kern="0">
                <a:solidFill>
                  <a:srgbClr val="FFFF00"/>
                </a:solidFill>
                <a:latin typeface="Calibri"/>
                <a:ea typeface="Calibri"/>
                <a:cs typeface="Calibri"/>
                <a:sym typeface="Calibri"/>
              </a:rPr>
              <a:t>SOTW724@gmail.com</a:t>
            </a:r>
            <a:endParaRPr sz="1400" kern="0">
              <a:solidFill>
                <a:srgbClr val="000000"/>
              </a:solidFill>
              <a:latin typeface="Arial"/>
              <a:cs typeface="Arial"/>
              <a:sym typeface="Arial"/>
            </a:endParaRPr>
          </a:p>
        </p:txBody>
      </p:sp>
      <p:sp>
        <p:nvSpPr>
          <p:cNvPr id="180" name="Google Shape;180;p1"/>
          <p:cNvSpPr txBox="1"/>
          <p:nvPr/>
        </p:nvSpPr>
        <p:spPr>
          <a:xfrm>
            <a:off x="1613591" y="581729"/>
            <a:ext cx="3811112" cy="523220"/>
          </a:xfrm>
          <a:prstGeom prst="rect">
            <a:avLst/>
          </a:prstGeom>
          <a:noFill/>
          <a:ln>
            <a:noFill/>
          </a:ln>
        </p:spPr>
        <p:txBody>
          <a:bodyPr spcFirstLastPara="1" wrap="square" lIns="91425" tIns="45700" rIns="91425" bIns="45700" anchor="t" anchorCtr="0">
            <a:spAutoFit/>
          </a:bodyPr>
          <a:lstStyle/>
          <a:p>
            <a:pPr algn="ctr">
              <a:buClr>
                <a:srgbClr val="FFFF00"/>
              </a:buClr>
              <a:buSzPts val="2800"/>
            </a:pPr>
            <a:r>
              <a:rPr lang="en-US" sz="2800" kern="0">
                <a:solidFill>
                  <a:srgbClr val="FFFF00"/>
                </a:solidFill>
                <a:latin typeface="Calibri"/>
                <a:ea typeface="Calibri"/>
                <a:cs typeface="Calibri"/>
                <a:sym typeface="Calibri"/>
              </a:rPr>
              <a:t>Larry &amp; Aida Watlington</a:t>
            </a:r>
            <a:endParaRPr sz="1400" kern="0">
              <a:solidFill>
                <a:srgbClr val="000000"/>
              </a:solidFill>
              <a:latin typeface="Arial"/>
              <a:cs typeface="Arial"/>
              <a:sym typeface="Arial"/>
            </a:endParaRPr>
          </a:p>
        </p:txBody>
      </p:sp>
      <p:sp>
        <p:nvSpPr>
          <p:cNvPr id="181" name="Google Shape;181;p1"/>
          <p:cNvSpPr txBox="1"/>
          <p:nvPr/>
        </p:nvSpPr>
        <p:spPr>
          <a:xfrm>
            <a:off x="1463331" y="6175271"/>
            <a:ext cx="7922744" cy="400110"/>
          </a:xfrm>
          <a:prstGeom prst="rect">
            <a:avLst/>
          </a:prstGeom>
          <a:noFill/>
          <a:ln>
            <a:noFill/>
          </a:ln>
        </p:spPr>
        <p:txBody>
          <a:bodyPr spcFirstLastPara="1" wrap="square" lIns="91425" tIns="45700" rIns="91425" bIns="45700" anchor="t" anchorCtr="0">
            <a:spAutoFit/>
          </a:bodyPr>
          <a:lstStyle/>
          <a:p>
            <a:pPr algn="ctr">
              <a:buClr>
                <a:srgbClr val="FFFF00"/>
              </a:buClr>
              <a:buSzPts val="2000"/>
            </a:pPr>
            <a:r>
              <a:rPr lang="en-US" sz="2000" i="1" kern="0">
                <a:solidFill>
                  <a:srgbClr val="FFFF00"/>
                </a:solidFill>
                <a:latin typeface="Calibri"/>
                <a:ea typeface="Calibri"/>
                <a:cs typeface="Calibri"/>
                <a:sym typeface="Calibri"/>
              </a:rPr>
              <a:t>He That has an Ear, Let Him Hear, What the Spirit Says to the Churches</a:t>
            </a:r>
            <a:endParaRPr sz="1400" kern="0">
              <a:solidFill>
                <a:srgbClr val="000000"/>
              </a:solidFill>
              <a:latin typeface="Arial"/>
              <a:cs typeface="Arial"/>
              <a:sym typeface="Arial"/>
            </a:endParaRPr>
          </a:p>
        </p:txBody>
      </p:sp>
      <p:sp>
        <p:nvSpPr>
          <p:cNvPr id="182" name="Google Shape;182;p1"/>
          <p:cNvSpPr/>
          <p:nvPr/>
        </p:nvSpPr>
        <p:spPr>
          <a:xfrm>
            <a:off x="1845715" y="1012939"/>
            <a:ext cx="962952" cy="579213"/>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800"/>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7037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050405" y="2458583"/>
            <a:ext cx="7880457" cy="970417"/>
            <a:chOff x="663067" y="5538935"/>
            <a:chExt cx="3882557" cy="474345"/>
          </a:xfrm>
        </p:grpSpPr>
        <p:cxnSp>
          <p:nvCxnSpPr>
            <p:cNvPr id="48" name="Straight Arrow Connector 47"/>
            <p:cNvCxnSpPr>
              <a:cxnSpLocks/>
              <a:stCxn id="42" idx="3"/>
              <a:endCxn id="10" idx="1"/>
            </p:cNvCxnSpPr>
            <p:nvPr/>
          </p:nvCxnSpPr>
          <p:spPr>
            <a:xfrm>
              <a:off x="663067" y="5747369"/>
              <a:ext cx="3076749" cy="28739"/>
            </a:xfrm>
            <a:prstGeom prst="straightConnector1">
              <a:avLst/>
            </a:prstGeom>
            <a:ln w="66675">
              <a:solidFill>
                <a:schemeClr val="accent4">
                  <a:lumMod val="75000"/>
                  <a:alpha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739817" y="5538935"/>
              <a:ext cx="805807" cy="474345"/>
            </a:xfrm>
            <a:prstGeom prst="roundRect">
              <a:avLst/>
            </a:prstGeom>
            <a:solidFill>
              <a:schemeClr val="accent4">
                <a:lumMod val="7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Perfection</a:t>
              </a:r>
              <a:endParaRPr kumimoji="0" lang="en-US" sz="1800" b="0" i="0" u="none" strike="noStrike" kern="1200" cap="none" spc="0" normalizeH="0" baseline="0" noProof="0" dirty="0">
                <a:ln>
                  <a:noFill/>
                </a:ln>
                <a:solidFill>
                  <a:prstClr val="white"/>
                </a:solidFill>
                <a:effectLst/>
                <a:uLnTx/>
                <a:uFillTx/>
                <a:latin typeface="Rockwell" panose="02060603020205020403"/>
                <a:ea typeface="Calibri" charset="0"/>
                <a:cs typeface="Times New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Uprightness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Proverbs 2:21-22</a:t>
              </a:r>
            </a:p>
          </p:txBody>
        </p:sp>
      </p:grpSp>
      <p:grpSp>
        <p:nvGrpSpPr>
          <p:cNvPr id="2" name="Group 1"/>
          <p:cNvGrpSpPr/>
          <p:nvPr/>
        </p:nvGrpSpPr>
        <p:grpSpPr>
          <a:xfrm>
            <a:off x="194157" y="1802650"/>
            <a:ext cx="3856249" cy="2164695"/>
            <a:chOff x="1558347" y="2435176"/>
            <a:chExt cx="4113512" cy="2493857"/>
          </a:xfrm>
        </p:grpSpPr>
        <p:sp>
          <p:nvSpPr>
            <p:cNvPr id="42" name="Rounded Rectangle 41"/>
            <p:cNvSpPr/>
            <p:nvPr/>
          </p:nvSpPr>
          <p:spPr>
            <a:xfrm>
              <a:off x="1558347" y="2435176"/>
              <a:ext cx="4113512" cy="2493857"/>
            </a:xfrm>
            <a:prstGeom prst="roundRect">
              <a:avLst/>
            </a:prstGeom>
            <a:gradFill flip="none" rotWithShape="1">
              <a:gsLst>
                <a:gs pos="69000">
                  <a:schemeClr val="accent4">
                    <a:lumMod val="75000"/>
                    <a:alpha val="41000"/>
                  </a:schemeClr>
                </a:gs>
                <a:gs pos="97000">
                  <a:schemeClr val="accent4">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8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67" name="Text Box 10"/>
            <p:cNvSpPr txBox="1"/>
            <p:nvPr/>
          </p:nvSpPr>
          <p:spPr>
            <a:xfrm>
              <a:off x="2872084" y="4657966"/>
              <a:ext cx="1460144" cy="271067"/>
            </a:xfrm>
            <a:prstGeom prst="rect">
              <a:avLst/>
            </a:prstGeom>
            <a:no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defPPr>
                <a:defRPr lang="en-US"/>
              </a:defPPr>
              <a:lvl1pPr lvl="0" algn="ctr">
                <a:defRPr sz="1400" b="1">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Rockwell" panose="02060603020205020403"/>
                  <a:cs typeface="Times New Roman" charset="0"/>
                </a:rPr>
                <a:t>Proverbs 2:2-7</a:t>
              </a:r>
            </a:p>
          </p:txBody>
        </p:sp>
      </p:grpSp>
      <p:sp>
        <p:nvSpPr>
          <p:cNvPr id="11" name="Text Box 8"/>
          <p:cNvSpPr txBox="1"/>
          <p:nvPr/>
        </p:nvSpPr>
        <p:spPr>
          <a:xfrm>
            <a:off x="234683" y="1034996"/>
            <a:ext cx="3750922" cy="560445"/>
          </a:xfrm>
          <a:prstGeom prst="rect">
            <a:avLst/>
          </a:prstGeom>
          <a:solidFill>
            <a:srgbClr val="7030A0">
              <a:alpha val="14000"/>
            </a:srgbClr>
          </a:solidFill>
          <a:ln>
            <a:noFill/>
          </a:ln>
          <a:effectLst>
            <a:softEdge rad="76200"/>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The Source of all Wisdom and Knowledge</a:t>
            </a:r>
            <a:r>
              <a:rPr kumimoji="0" lang="is-IS" sz="1600" b="1" i="0"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a:t>
            </a:r>
            <a:endParaRPr kumimoji="0" lang="en-US" sz="1600" b="1" i="0"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endParaRPr>
          </a:p>
        </p:txBody>
      </p:sp>
      <p:sp>
        <p:nvSpPr>
          <p:cNvPr id="13" name="Text Box 10"/>
          <p:cNvSpPr txBox="1"/>
          <p:nvPr/>
        </p:nvSpPr>
        <p:spPr>
          <a:xfrm>
            <a:off x="7258095" y="1021072"/>
            <a:ext cx="2453904" cy="528377"/>
          </a:xfrm>
          <a:prstGeom prst="rect">
            <a:avLst/>
          </a:prstGeom>
          <a:solidFill>
            <a:schemeClr val="accent2">
              <a:lumMod val="60000"/>
              <a:lumOff val="40000"/>
              <a:alpha val="48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defPPr>
              <a:defRPr lang="en-US"/>
            </a:defPPr>
            <a:lvl1pPr algn="ctr">
              <a:defRPr sz="1200">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rPr>
              <a:t>Keeps us from</a:t>
            </a:r>
            <a:r>
              <a:rPr kumimoji="0" lang="is-IS" sz="2000" b="1" i="0" u="none" strike="noStrike" kern="1200" cap="none" spc="0" normalizeH="0" baseline="0" noProof="0" dirty="0">
                <a:ln>
                  <a:noFill/>
                </a:ln>
                <a:solidFill>
                  <a:srgbClr val="000000"/>
                </a:solidFill>
                <a:effectLst/>
                <a:uLnTx/>
                <a:uFillTx/>
                <a:latin typeface="Rockwell" panose="02060603020205020403"/>
                <a:cs typeface="Times New Roman" charset="0"/>
              </a:rPr>
              <a:t>…</a:t>
            </a:r>
            <a:endPar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endParaRPr>
          </a:p>
        </p:txBody>
      </p:sp>
      <p:sp>
        <p:nvSpPr>
          <p:cNvPr id="14" name="Text Box 11"/>
          <p:cNvSpPr txBox="1"/>
          <p:nvPr/>
        </p:nvSpPr>
        <p:spPr>
          <a:xfrm>
            <a:off x="9908434" y="1017344"/>
            <a:ext cx="2016580" cy="565598"/>
          </a:xfrm>
          <a:prstGeom prst="rect">
            <a:avLst/>
          </a:prstGeom>
          <a:solidFill>
            <a:schemeClr val="accent4">
              <a:lumMod val="75000"/>
              <a:alpha val="22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defPPr>
              <a:defRPr lang="en-US"/>
            </a:defPPr>
            <a:lvl1pPr algn="ctr">
              <a:defRPr sz="1400">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rPr>
              <a:t>Brings us to</a:t>
            </a:r>
            <a:r>
              <a:rPr kumimoji="0" lang="is-IS" sz="2000" b="1" i="0" u="none" strike="noStrike" kern="1200" cap="none" spc="0" normalizeH="0" baseline="0" noProof="0" dirty="0">
                <a:ln>
                  <a:noFill/>
                </a:ln>
                <a:solidFill>
                  <a:srgbClr val="000000"/>
                </a:solidFill>
                <a:effectLst/>
                <a:uLnTx/>
                <a:uFillTx/>
                <a:latin typeface="Rockwell" panose="02060603020205020403"/>
                <a:cs typeface="Times New Roman" charset="0"/>
              </a:rPr>
              <a:t>…</a:t>
            </a:r>
            <a:endPar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endParaRPr>
          </a:p>
        </p:txBody>
      </p:sp>
      <p:sp>
        <p:nvSpPr>
          <p:cNvPr id="17" name="Rectangle 25"/>
          <p:cNvSpPr>
            <a:spLocks noChangeArrowheads="1"/>
          </p:cNvSpPr>
          <p:nvPr/>
        </p:nvSpPr>
        <p:spPr bwMode="auto">
          <a:xfrm>
            <a:off x="4511593" y="718736"/>
            <a:ext cx="83164" cy="1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41148" tIns="20574" rIns="41148" bIns="20574"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1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39" name="Rectangular Callout 38"/>
          <p:cNvSpPr/>
          <p:nvPr/>
        </p:nvSpPr>
        <p:spPr>
          <a:xfrm>
            <a:off x="1046125" y="3165538"/>
            <a:ext cx="1921310" cy="562123"/>
          </a:xfrm>
          <a:prstGeom prst="wedgeRectCallout">
            <a:avLst>
              <a:gd name="adj1" fmla="val 9780"/>
              <a:gd name="adj2" fmla="val -290644"/>
            </a:avLst>
          </a:prstGeom>
          <a:solidFill>
            <a:schemeClr val="accent2">
              <a:lumMod val="20000"/>
              <a:lumOff val="8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Understanding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rPr>
              <a:t>(get)</a:t>
            </a:r>
            <a:endParaRPr kumimoji="0" lang="en-US" sz="11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endParaRPr>
          </a:p>
        </p:txBody>
      </p:sp>
      <p:sp>
        <p:nvSpPr>
          <p:cNvPr id="40" name="Rounded Rectangular Callout 39"/>
          <p:cNvSpPr/>
          <p:nvPr/>
        </p:nvSpPr>
        <p:spPr>
          <a:xfrm>
            <a:off x="330130" y="2489571"/>
            <a:ext cx="1354264" cy="410866"/>
          </a:xfrm>
          <a:prstGeom prst="wedgeRoundRectCallout">
            <a:avLst>
              <a:gd name="adj1" fmla="val 87120"/>
              <a:gd name="adj2" fmla="val -217274"/>
              <a:gd name="adj3" fmla="val 16667"/>
            </a:avLst>
          </a:prstGeom>
          <a:solidFill>
            <a:schemeClr val="accent2">
              <a:lumMod val="20000"/>
              <a:lumOff val="8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Wisdom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rPr>
              <a:t>(seek)</a:t>
            </a:r>
            <a:endParaRPr kumimoji="0" lang="en-US" sz="11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endParaRPr>
          </a:p>
        </p:txBody>
      </p:sp>
      <p:sp>
        <p:nvSpPr>
          <p:cNvPr id="41" name="Rounded Rectangular Callout 40"/>
          <p:cNvSpPr/>
          <p:nvPr/>
        </p:nvSpPr>
        <p:spPr>
          <a:xfrm>
            <a:off x="2612884" y="2547464"/>
            <a:ext cx="1354264" cy="410866"/>
          </a:xfrm>
          <a:prstGeom prst="wedgeRoundRectCallout">
            <a:avLst>
              <a:gd name="adj1" fmla="val -81086"/>
              <a:gd name="adj2" fmla="val -226918"/>
              <a:gd name="adj3" fmla="val 16667"/>
            </a:avLst>
          </a:prstGeom>
          <a:solidFill>
            <a:schemeClr val="accent2">
              <a:lumMod val="20000"/>
              <a:lumOff val="8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rPr>
              <a:t>(find)</a:t>
            </a:r>
            <a:endParaRPr kumimoji="0" lang="en-US" sz="11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endParaRPr>
          </a:p>
        </p:txBody>
      </p:sp>
      <p:sp>
        <p:nvSpPr>
          <p:cNvPr id="9" name="Rounded Rectangle 8"/>
          <p:cNvSpPr/>
          <p:nvPr/>
        </p:nvSpPr>
        <p:spPr>
          <a:xfrm>
            <a:off x="7204562" y="2343365"/>
            <a:ext cx="2453904" cy="1220334"/>
          </a:xfrm>
          <a:prstGeom prst="roundRect">
            <a:avLst/>
          </a:prstGeom>
          <a:solidFill>
            <a:schemeClr val="accent2">
              <a:lumMod val="60000"/>
              <a:lumOff val="40000"/>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Wickedness and Evil</a:t>
            </a:r>
            <a:endParaRPr kumimoji="0" lang="en-US" sz="1800" b="0" i="0" u="none" strike="noStrike" kern="1200" cap="none" spc="0" normalizeH="0" baseline="0" noProof="0" dirty="0">
              <a:ln>
                <a:noFill/>
              </a:ln>
              <a:solidFill>
                <a:prstClr val="white"/>
              </a:solidFill>
              <a:effectLst/>
              <a:uLnTx/>
              <a:uFillTx/>
              <a:latin typeface="Rockwell" panose="02060603020205020403"/>
              <a:ea typeface="Calibri" charset="0"/>
              <a:cs typeface="Times New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Inappropriate Relationships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Proverbs 2:12-19</a:t>
            </a:r>
            <a:endParaRPr kumimoji="0" lang="en-US" sz="1400" b="0" i="1" u="none" strike="noStrike" kern="1200" cap="none" spc="0" normalizeH="0" baseline="0" noProof="0" dirty="0">
              <a:ln>
                <a:noFill/>
              </a:ln>
              <a:solidFill>
                <a:prstClr val="white"/>
              </a:solidFill>
              <a:effectLst/>
              <a:uLnTx/>
              <a:uFillTx/>
              <a:latin typeface="Rockwell" panose="02060603020205020403"/>
              <a:ea typeface="Calibri" charset="0"/>
              <a:cs typeface="Times New Roman" charset="0"/>
            </a:endParaRPr>
          </a:p>
        </p:txBody>
      </p:sp>
      <p:sp>
        <p:nvSpPr>
          <p:cNvPr id="43" name="Rounded Rectangle 42"/>
          <p:cNvSpPr/>
          <p:nvPr/>
        </p:nvSpPr>
        <p:spPr>
          <a:xfrm>
            <a:off x="4534592" y="2476181"/>
            <a:ext cx="2151540" cy="9704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ckwell" panose="02060603020205020403"/>
                <a:ea typeface="Calibri" charset="0"/>
                <a:cs typeface="Times New Roman" charset="0"/>
              </a:rPr>
              <a:t>Discretion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0000"/>
                </a:solidFill>
                <a:effectLst/>
                <a:uLnTx/>
                <a:uFillTx/>
                <a:latin typeface="Rockwell" panose="02060603020205020403"/>
                <a:ea typeface="Calibri" charset="0"/>
                <a:cs typeface="Times New Roman" charset="0"/>
              </a:rPr>
              <a:t>(use)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Proverbs 2:10-13</a:t>
            </a:r>
          </a:p>
        </p:txBody>
      </p:sp>
      <p:sp>
        <p:nvSpPr>
          <p:cNvPr id="52" name="Text Box 10"/>
          <p:cNvSpPr txBox="1"/>
          <p:nvPr/>
        </p:nvSpPr>
        <p:spPr>
          <a:xfrm>
            <a:off x="4291280" y="1033295"/>
            <a:ext cx="2688139" cy="528377"/>
          </a:xfrm>
          <a:prstGeom prst="rect">
            <a:avLst/>
          </a:prstGeom>
          <a:solidFill>
            <a:schemeClr val="accent1">
              <a:lumMod val="40000"/>
              <a:lumOff val="60000"/>
              <a:alpha val="5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27432" rIns="54864" bIns="27432" numCol="1" spcCol="0" rtlCol="0" fromWordArt="0" anchor="ctr" anchorCtr="0" forceAA="0" compatLnSpc="1">
            <a:prstTxWarp prst="textNoShape">
              <a:avLst/>
            </a:prstTxWarp>
            <a:noAutofit/>
          </a:bodyPr>
          <a:lstStyle>
            <a:defPPr>
              <a:defRPr lang="en-US"/>
            </a:defPPr>
            <a:lvl1pPr lvl="0" algn="ctr">
              <a:defRPr sz="1400" b="1">
                <a:solidFill>
                  <a:srgbClr val="000000"/>
                </a:solidFill>
                <a:ea typeface="Calibri" charset="0"/>
                <a:cs typeface="Times New Roman"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rPr>
              <a:t>Equips us to use</a:t>
            </a:r>
            <a:r>
              <a:rPr kumimoji="0" lang="is-IS" sz="2000" b="1" i="0" u="none" strike="noStrike" kern="1200" cap="none" spc="0" normalizeH="0" baseline="0" noProof="0" dirty="0">
                <a:ln>
                  <a:noFill/>
                </a:ln>
                <a:solidFill>
                  <a:srgbClr val="000000"/>
                </a:solidFill>
                <a:effectLst/>
                <a:uLnTx/>
                <a:uFillTx/>
                <a:latin typeface="Rockwell" panose="02060603020205020403"/>
                <a:cs typeface="Times New Roman" charset="0"/>
              </a:rPr>
              <a:t>…</a:t>
            </a:r>
            <a:endParaRPr kumimoji="0" lang="en-US" sz="2000" b="1" i="0" u="none" strike="noStrike" kern="1200" cap="none" spc="0" normalizeH="0" baseline="0" noProof="0" dirty="0">
              <a:ln>
                <a:noFill/>
              </a:ln>
              <a:solidFill>
                <a:srgbClr val="000000"/>
              </a:solidFill>
              <a:effectLst/>
              <a:uLnTx/>
              <a:uFillTx/>
              <a:latin typeface="Rockwell" panose="02060603020205020403"/>
              <a:cs typeface="Times New Roman" charset="0"/>
            </a:endParaRPr>
          </a:p>
        </p:txBody>
      </p:sp>
      <p:sp>
        <p:nvSpPr>
          <p:cNvPr id="64" name="Text Box 9"/>
          <p:cNvSpPr txBox="1"/>
          <p:nvPr/>
        </p:nvSpPr>
        <p:spPr>
          <a:xfrm>
            <a:off x="755827" y="117905"/>
            <a:ext cx="10405240" cy="77999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1148" tIns="20574" rIns="41148" bIns="2057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855D5D">
                    <a:lumMod val="75000"/>
                  </a:srgbClr>
                </a:solidFill>
                <a:effectLst/>
                <a:uLnTx/>
                <a:uFillTx/>
                <a:latin typeface="Rockwell" panose="02060603020205020403"/>
                <a:ea typeface="Calibri" charset="0"/>
                <a:cs typeface="Times New Roman" charset="0"/>
              </a:rPr>
              <a:t>Wisdom</a:t>
            </a:r>
            <a:r>
              <a:rPr kumimoji="0" lang="en-US" sz="2400" b="0" i="0" u="none" strike="noStrike" kern="1200" cap="none" spc="0" normalizeH="0" baseline="0" noProof="0" dirty="0">
                <a:ln>
                  <a:noFill/>
                </a:ln>
                <a:solidFill>
                  <a:srgbClr val="855D5D">
                    <a:lumMod val="75000"/>
                  </a:srgbClr>
                </a:solidFill>
                <a:effectLst/>
                <a:uLnTx/>
                <a:uFillTx/>
                <a:latin typeface="Rockwell" panose="02060603020205020403"/>
                <a:ea typeface="Calibri" charset="0"/>
                <a:cs typeface="Times New Roman" charset="0"/>
              </a:rPr>
              <a:t> - </a:t>
            </a:r>
            <a:r>
              <a:rPr kumimoji="0" lang="en-US" sz="2400" b="1" i="1" u="none" strike="noStrike" kern="1200" cap="none" spc="0" normalizeH="0" baseline="0" noProof="0" dirty="0">
                <a:ln>
                  <a:noFill/>
                </a:ln>
                <a:solidFill>
                  <a:srgbClr val="855D5D">
                    <a:lumMod val="75000"/>
                  </a:srgbClr>
                </a:solidFill>
                <a:effectLst/>
                <a:uLnTx/>
                <a:uFillTx/>
                <a:latin typeface="Rockwell" panose="02060603020205020403"/>
                <a:ea typeface="Calibri" charset="0"/>
                <a:cs typeface="Times New Roman" charset="0"/>
              </a:rPr>
              <a:t>Knowledge </a:t>
            </a:r>
            <a:r>
              <a:rPr kumimoji="0" lang="en-US" sz="2400" b="0" i="0" u="none" strike="noStrike" kern="1200" cap="none" spc="0" normalizeH="0" baseline="0" noProof="0" dirty="0">
                <a:ln>
                  <a:noFill/>
                </a:ln>
                <a:solidFill>
                  <a:srgbClr val="855D5D">
                    <a:lumMod val="75000"/>
                  </a:srgbClr>
                </a:solidFill>
                <a:effectLst/>
                <a:uLnTx/>
                <a:uFillTx/>
                <a:latin typeface="Rockwell" panose="02060603020205020403"/>
                <a:ea typeface="Calibri" charset="0"/>
                <a:cs typeface="Times New Roman" charset="0"/>
              </a:rPr>
              <a:t>- </a:t>
            </a:r>
            <a:r>
              <a:rPr kumimoji="0" lang="en-US" sz="2400" b="1" i="1" u="none" strike="noStrike" kern="1200" cap="none" spc="0" normalizeH="0" baseline="0" noProof="0" dirty="0">
                <a:ln>
                  <a:noFill/>
                </a:ln>
                <a:solidFill>
                  <a:srgbClr val="855D5D">
                    <a:lumMod val="75000"/>
                  </a:srgbClr>
                </a:solidFill>
                <a:effectLst/>
                <a:uLnTx/>
                <a:uFillTx/>
                <a:latin typeface="Rockwell" panose="02060603020205020403"/>
                <a:ea typeface="Calibri" charset="0"/>
                <a:cs typeface="Times New Roman" charset="0"/>
              </a:rPr>
              <a:t>Understanding</a:t>
            </a:r>
            <a:r>
              <a:rPr kumimoji="0" lang="en-US" sz="2400" b="0" i="0" u="none" strike="noStrike" kern="1200" cap="none" spc="0" normalizeH="0" baseline="0" noProof="0" dirty="0">
                <a:ln>
                  <a:noFill/>
                </a:ln>
                <a:solidFill>
                  <a:srgbClr val="855D5D">
                    <a:lumMod val="75000"/>
                  </a:srgbClr>
                </a:solidFill>
                <a:effectLst/>
                <a:uLnTx/>
                <a:uFillTx/>
                <a:latin typeface="Rockwell" panose="02060603020205020403"/>
                <a:ea typeface="Calibri" charset="0"/>
                <a:cs typeface="Times New Roman" charset="0"/>
              </a:rPr>
              <a:t> – </a:t>
            </a:r>
            <a:r>
              <a:rPr kumimoji="0" lang="en-US" sz="2400" b="1" i="1" u="none" strike="noStrike" kern="1200" cap="none" spc="0" normalizeH="0" baseline="0" noProof="0" dirty="0">
                <a:ln>
                  <a:noFill/>
                </a:ln>
                <a:solidFill>
                  <a:srgbClr val="855D5D">
                    <a:lumMod val="75000"/>
                  </a:srgbClr>
                </a:solidFill>
                <a:effectLst/>
                <a:uLnTx/>
                <a:uFillTx/>
                <a:latin typeface="Rockwell" panose="02060603020205020403"/>
                <a:ea typeface="Calibri" charset="0"/>
                <a:cs typeface="Times New Roman" charset="0"/>
              </a:rPr>
              <a:t>Discretion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Proverbs Chapters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endParaRPr>
          </a:p>
        </p:txBody>
      </p:sp>
      <p:sp>
        <p:nvSpPr>
          <p:cNvPr id="4" name="Rounded Rectangle 3"/>
          <p:cNvSpPr/>
          <p:nvPr/>
        </p:nvSpPr>
        <p:spPr>
          <a:xfrm>
            <a:off x="249681" y="4596404"/>
            <a:ext cx="3601883" cy="1467658"/>
          </a:xfrm>
          <a:prstGeom prst="roundRect">
            <a:avLst/>
          </a:prstGeom>
          <a:solidFill>
            <a:srgbClr val="7030A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Choosing the Fear of the Lord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Knowledge of God by Reading, Studying and Meditating on His Word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Proverbs 2:5</a:t>
            </a:r>
          </a:p>
        </p:txBody>
      </p:sp>
      <p:sp>
        <p:nvSpPr>
          <p:cNvPr id="20" name="Rounded Rectangle 19">
            <a:extLst>
              <a:ext uri="{FF2B5EF4-FFF2-40B4-BE49-F238E27FC236}">
                <a16:creationId xmlns:a16="http://schemas.microsoft.com/office/drawing/2014/main" id="{46D4B35F-3A16-2941-B875-A00D19BB4F1F}"/>
              </a:ext>
            </a:extLst>
          </p:cNvPr>
          <p:cNvSpPr/>
          <p:nvPr/>
        </p:nvSpPr>
        <p:spPr>
          <a:xfrm>
            <a:off x="4371035" y="5040231"/>
            <a:ext cx="2528627" cy="580004"/>
          </a:xfrm>
          <a:prstGeom prst="roundRect">
            <a:avLst/>
          </a:prstGeom>
          <a:solidFill>
            <a:srgbClr val="7030A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Spiritual Maturity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Hebrews 5:14</a:t>
            </a:r>
          </a:p>
        </p:txBody>
      </p:sp>
      <p:sp>
        <p:nvSpPr>
          <p:cNvPr id="21" name="Rounded Rectangle 20">
            <a:extLst>
              <a:ext uri="{FF2B5EF4-FFF2-40B4-BE49-F238E27FC236}">
                <a16:creationId xmlns:a16="http://schemas.microsoft.com/office/drawing/2014/main" id="{AD9C1B6F-67AD-C747-9663-1B6179FED76A}"/>
              </a:ext>
            </a:extLst>
          </p:cNvPr>
          <p:cNvSpPr/>
          <p:nvPr/>
        </p:nvSpPr>
        <p:spPr>
          <a:xfrm>
            <a:off x="9908434" y="5009167"/>
            <a:ext cx="2016580" cy="580004"/>
          </a:xfrm>
          <a:prstGeom prst="roundRect">
            <a:avLst/>
          </a:prstGeom>
          <a:solidFill>
            <a:srgbClr val="7030A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1148" tIns="20574" rIns="41148" bIns="20574"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New Creations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Rockwell" panose="02060603020205020403"/>
                <a:ea typeface="Calibri" charset="0"/>
                <a:cs typeface="Times New Roman" charset="0"/>
              </a:rPr>
              <a:t>2 Corinthians 5:17</a:t>
            </a:r>
          </a:p>
        </p:txBody>
      </p:sp>
    </p:spTree>
    <p:custDataLst>
      <p:tags r:id="rId1"/>
    </p:custDataLst>
    <p:extLst>
      <p:ext uri="{BB962C8B-B14F-4D97-AF65-F5344CB8AC3E}">
        <p14:creationId xmlns:p14="http://schemas.microsoft.com/office/powerpoint/2010/main" val="3286913896"/>
      </p:ext>
    </p:extLst>
  </p:cSld>
  <p:clrMapOvr>
    <a:masterClrMapping/>
  </p:clrMapOvr>
  <mc:AlternateContent xmlns:mc="http://schemas.openxmlformats.org/markup-compatibility/2006" xmlns:p14="http://schemas.microsoft.com/office/powerpoint/2010/main">
    <mc:Choice Requires="p14">
      <p:transition spd="slow" p14:dur="2000" advTm="590391"/>
    </mc:Choice>
    <mc:Fallback xmlns="">
      <p:transition spd="slow" advTm="5903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6B72-1368-E749-9311-EF6D786EFC2E}"/>
              </a:ext>
            </a:extLst>
          </p:cNvPr>
          <p:cNvSpPr>
            <a:spLocks noGrp="1"/>
          </p:cNvSpPr>
          <p:nvPr>
            <p:ph type="title"/>
          </p:nvPr>
        </p:nvSpPr>
        <p:spPr/>
        <p:txBody>
          <a:bodyPr>
            <a:normAutofit/>
          </a:bodyPr>
          <a:lstStyle/>
          <a:p>
            <a:pPr algn="ctr"/>
            <a:r>
              <a:rPr lang="en-US" dirty="0"/>
              <a:t>Patterns-Based Approach</a:t>
            </a:r>
          </a:p>
        </p:txBody>
      </p:sp>
      <p:grpSp>
        <p:nvGrpSpPr>
          <p:cNvPr id="45" name="Group 44">
            <a:extLst>
              <a:ext uri="{FF2B5EF4-FFF2-40B4-BE49-F238E27FC236}">
                <a16:creationId xmlns:a16="http://schemas.microsoft.com/office/drawing/2014/main" id="{2D64AF34-ACE4-BD41-9892-656AEBE9BDC8}"/>
              </a:ext>
            </a:extLst>
          </p:cNvPr>
          <p:cNvGrpSpPr/>
          <p:nvPr/>
        </p:nvGrpSpPr>
        <p:grpSpPr>
          <a:xfrm>
            <a:off x="1695640" y="1605420"/>
            <a:ext cx="8800720" cy="2982064"/>
            <a:chOff x="27691" y="3413824"/>
            <a:chExt cx="8800720" cy="2982064"/>
          </a:xfrm>
        </p:grpSpPr>
        <p:grpSp>
          <p:nvGrpSpPr>
            <p:cNvPr id="4" name="Group 3">
              <a:extLst>
                <a:ext uri="{FF2B5EF4-FFF2-40B4-BE49-F238E27FC236}">
                  <a16:creationId xmlns:a16="http://schemas.microsoft.com/office/drawing/2014/main" id="{EE127FD2-67D8-514F-B88E-D0E30307F80B}"/>
                </a:ext>
              </a:extLst>
            </p:cNvPr>
            <p:cNvGrpSpPr/>
            <p:nvPr/>
          </p:nvGrpSpPr>
          <p:grpSpPr>
            <a:xfrm rot="10800000" flipV="1">
              <a:off x="5116654" y="4398444"/>
              <a:ext cx="590720" cy="1295477"/>
              <a:chOff x="1356691" y="4008343"/>
              <a:chExt cx="1326099" cy="1612782"/>
            </a:xfrm>
            <a:solidFill>
              <a:schemeClr val="accent2">
                <a:lumMod val="60000"/>
                <a:lumOff val="40000"/>
              </a:schemeClr>
            </a:solidFill>
          </p:grpSpPr>
          <p:sp>
            <p:nvSpPr>
              <p:cNvPr id="5" name="Curved Down Arrow 4">
                <a:extLst>
                  <a:ext uri="{FF2B5EF4-FFF2-40B4-BE49-F238E27FC236}">
                    <a16:creationId xmlns:a16="http://schemas.microsoft.com/office/drawing/2014/main" id="{3B49530C-84D8-EC40-883E-37B00E621EEA}"/>
                  </a:ext>
                </a:extLst>
              </p:cNvPr>
              <p:cNvSpPr/>
              <p:nvPr/>
            </p:nvSpPr>
            <p:spPr>
              <a:xfrm>
                <a:off x="1402628" y="4008343"/>
                <a:ext cx="1280162" cy="644435"/>
              </a:xfrm>
              <a:prstGeom prst="curved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 name="Curved Up Arrow 5">
                <a:extLst>
                  <a:ext uri="{FF2B5EF4-FFF2-40B4-BE49-F238E27FC236}">
                    <a16:creationId xmlns:a16="http://schemas.microsoft.com/office/drawing/2014/main" id="{B9D84297-21CB-7D4B-8218-32B41586355B}"/>
                  </a:ext>
                </a:extLst>
              </p:cNvPr>
              <p:cNvSpPr/>
              <p:nvPr/>
            </p:nvSpPr>
            <p:spPr>
              <a:xfrm flipH="1">
                <a:off x="1356691" y="5009460"/>
                <a:ext cx="1285451" cy="611665"/>
              </a:xfrm>
              <a:prstGeom prst="curvedUpArrow">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7" name="Group 6">
              <a:extLst>
                <a:ext uri="{FF2B5EF4-FFF2-40B4-BE49-F238E27FC236}">
                  <a16:creationId xmlns:a16="http://schemas.microsoft.com/office/drawing/2014/main" id="{A44DAC0D-65CD-3A4E-8CCA-30A8E79255F0}"/>
                </a:ext>
              </a:extLst>
            </p:cNvPr>
            <p:cNvGrpSpPr/>
            <p:nvPr/>
          </p:nvGrpSpPr>
          <p:grpSpPr>
            <a:xfrm>
              <a:off x="2920843" y="4443179"/>
              <a:ext cx="423454" cy="1167095"/>
              <a:chOff x="1016076" y="4101361"/>
              <a:chExt cx="1330739" cy="1581398"/>
            </a:xfrm>
          </p:grpSpPr>
          <p:sp>
            <p:nvSpPr>
              <p:cNvPr id="8" name="Curved Down Arrow 7">
                <a:extLst>
                  <a:ext uri="{FF2B5EF4-FFF2-40B4-BE49-F238E27FC236}">
                    <a16:creationId xmlns:a16="http://schemas.microsoft.com/office/drawing/2014/main" id="{ED4F948D-3190-7947-96F7-C872BABC1F1F}"/>
                  </a:ext>
                </a:extLst>
              </p:cNvPr>
              <p:cNvSpPr/>
              <p:nvPr/>
            </p:nvSpPr>
            <p:spPr>
              <a:xfrm>
                <a:off x="1066656" y="4101361"/>
                <a:ext cx="1280159" cy="644435"/>
              </a:xfrm>
              <a:prstGeom prst="curved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Up Arrow 8">
                <a:extLst>
                  <a:ext uri="{FF2B5EF4-FFF2-40B4-BE49-F238E27FC236}">
                    <a16:creationId xmlns:a16="http://schemas.microsoft.com/office/drawing/2014/main" id="{89A53930-A32A-D743-8D0C-867DB052792F}"/>
                  </a:ext>
                </a:extLst>
              </p:cNvPr>
              <p:cNvSpPr/>
              <p:nvPr/>
            </p:nvSpPr>
            <p:spPr>
              <a:xfrm flipH="1">
                <a:off x="1016076" y="5071091"/>
                <a:ext cx="1285451" cy="611668"/>
              </a:xfrm>
              <a:prstGeom prst="curved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 name="Group 9">
              <a:extLst>
                <a:ext uri="{FF2B5EF4-FFF2-40B4-BE49-F238E27FC236}">
                  <a16:creationId xmlns:a16="http://schemas.microsoft.com/office/drawing/2014/main" id="{81BDAC72-AEEE-914D-8F34-090D921D95EB}"/>
                </a:ext>
              </a:extLst>
            </p:cNvPr>
            <p:cNvGrpSpPr/>
            <p:nvPr/>
          </p:nvGrpSpPr>
          <p:grpSpPr>
            <a:xfrm>
              <a:off x="2112499" y="4213835"/>
              <a:ext cx="703605" cy="1674655"/>
              <a:chOff x="1057971" y="4076621"/>
              <a:chExt cx="1326099" cy="1508189"/>
            </a:xfrm>
          </p:grpSpPr>
          <p:sp>
            <p:nvSpPr>
              <p:cNvPr id="11" name="Curved Down Arrow 10">
                <a:extLst>
                  <a:ext uri="{FF2B5EF4-FFF2-40B4-BE49-F238E27FC236}">
                    <a16:creationId xmlns:a16="http://schemas.microsoft.com/office/drawing/2014/main" id="{2B2F7DF4-CE3E-ED45-B2E6-3E2C98EA3CBD}"/>
                  </a:ext>
                </a:extLst>
              </p:cNvPr>
              <p:cNvSpPr/>
              <p:nvPr/>
            </p:nvSpPr>
            <p:spPr>
              <a:xfrm>
                <a:off x="1103909" y="4076621"/>
                <a:ext cx="1280161" cy="644436"/>
              </a:xfrm>
              <a:prstGeom prst="curved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a:extLst>
                  <a:ext uri="{FF2B5EF4-FFF2-40B4-BE49-F238E27FC236}">
                    <a16:creationId xmlns:a16="http://schemas.microsoft.com/office/drawing/2014/main" id="{3DDFF63F-FD7B-B949-AD97-39394BA28975}"/>
                  </a:ext>
                </a:extLst>
              </p:cNvPr>
              <p:cNvSpPr/>
              <p:nvPr/>
            </p:nvSpPr>
            <p:spPr>
              <a:xfrm flipH="1">
                <a:off x="1057971" y="4973144"/>
                <a:ext cx="1285451" cy="611666"/>
              </a:xfrm>
              <a:prstGeom prst="curvedUp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3" name="Group 12">
              <a:extLst>
                <a:ext uri="{FF2B5EF4-FFF2-40B4-BE49-F238E27FC236}">
                  <a16:creationId xmlns:a16="http://schemas.microsoft.com/office/drawing/2014/main" id="{5117053A-2FDC-B349-B403-9FF55F350029}"/>
                </a:ext>
              </a:extLst>
            </p:cNvPr>
            <p:cNvGrpSpPr/>
            <p:nvPr/>
          </p:nvGrpSpPr>
          <p:grpSpPr>
            <a:xfrm>
              <a:off x="1272809" y="3958579"/>
              <a:ext cx="843051" cy="2187812"/>
              <a:chOff x="1280167" y="4282039"/>
              <a:chExt cx="998344" cy="1196134"/>
            </a:xfrm>
          </p:grpSpPr>
          <p:sp>
            <p:nvSpPr>
              <p:cNvPr id="14" name="Curved Down Arrow 13">
                <a:extLst>
                  <a:ext uri="{FF2B5EF4-FFF2-40B4-BE49-F238E27FC236}">
                    <a16:creationId xmlns:a16="http://schemas.microsoft.com/office/drawing/2014/main" id="{BC766FC3-419E-8A4C-9CCB-08C5873062E0}"/>
                  </a:ext>
                </a:extLst>
              </p:cNvPr>
              <p:cNvSpPr/>
              <p:nvPr/>
            </p:nvSpPr>
            <p:spPr>
              <a:xfrm>
                <a:off x="1309592" y="4282039"/>
                <a:ext cx="968919" cy="523755"/>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Up Arrow 14">
                <a:extLst>
                  <a:ext uri="{FF2B5EF4-FFF2-40B4-BE49-F238E27FC236}">
                    <a16:creationId xmlns:a16="http://schemas.microsoft.com/office/drawing/2014/main" id="{A6DA7A5E-1E32-1646-ADEE-38F65CE175BC}"/>
                  </a:ext>
                </a:extLst>
              </p:cNvPr>
              <p:cNvSpPr/>
              <p:nvPr/>
            </p:nvSpPr>
            <p:spPr>
              <a:xfrm flipH="1">
                <a:off x="1280167" y="4981048"/>
                <a:ext cx="972923" cy="497125"/>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6" name="Group 15">
              <a:extLst>
                <a:ext uri="{FF2B5EF4-FFF2-40B4-BE49-F238E27FC236}">
                  <a16:creationId xmlns:a16="http://schemas.microsoft.com/office/drawing/2014/main" id="{0FDBD55C-ADBA-134B-91F7-3019DCB7C1B2}"/>
                </a:ext>
              </a:extLst>
            </p:cNvPr>
            <p:cNvGrpSpPr/>
            <p:nvPr/>
          </p:nvGrpSpPr>
          <p:grpSpPr>
            <a:xfrm>
              <a:off x="106255" y="3733131"/>
              <a:ext cx="1151636" cy="2643379"/>
              <a:chOff x="143667" y="4192400"/>
              <a:chExt cx="1363775" cy="1445205"/>
            </a:xfrm>
          </p:grpSpPr>
          <p:sp>
            <p:nvSpPr>
              <p:cNvPr id="17" name="Curved Down Arrow 16">
                <a:extLst>
                  <a:ext uri="{FF2B5EF4-FFF2-40B4-BE49-F238E27FC236}">
                    <a16:creationId xmlns:a16="http://schemas.microsoft.com/office/drawing/2014/main" id="{2D37D750-E8F5-B44C-ADE7-1795236B7B93}"/>
                  </a:ext>
                </a:extLst>
              </p:cNvPr>
              <p:cNvSpPr/>
              <p:nvPr/>
            </p:nvSpPr>
            <p:spPr>
              <a:xfrm>
                <a:off x="227280" y="4192400"/>
                <a:ext cx="1280162" cy="644435"/>
              </a:xfrm>
              <a:prstGeom prst="curvedDownArrow">
                <a:avLst/>
              </a:prstGeom>
              <a:solidFill>
                <a:srgbClr val="92D050"/>
              </a:solid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Up Arrow 17">
                <a:extLst>
                  <a:ext uri="{FF2B5EF4-FFF2-40B4-BE49-F238E27FC236}">
                    <a16:creationId xmlns:a16="http://schemas.microsoft.com/office/drawing/2014/main" id="{C3748FBE-208A-9F44-8EE5-70E693ADBDF6}"/>
                  </a:ext>
                </a:extLst>
              </p:cNvPr>
              <p:cNvSpPr/>
              <p:nvPr/>
            </p:nvSpPr>
            <p:spPr>
              <a:xfrm flipH="1">
                <a:off x="143667" y="5025938"/>
                <a:ext cx="1285451" cy="611667"/>
              </a:xfrm>
              <a:prstGeom prst="curvedUpArrow">
                <a:avLst/>
              </a:prstGeom>
              <a:solidFill>
                <a:srgbClr val="92D050"/>
              </a:solidFill>
              <a:ln w="26424"/>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9" name="Group 18">
              <a:extLst>
                <a:ext uri="{FF2B5EF4-FFF2-40B4-BE49-F238E27FC236}">
                  <a16:creationId xmlns:a16="http://schemas.microsoft.com/office/drawing/2014/main" id="{888447A1-8D31-934C-A434-7ED11143CD58}"/>
                </a:ext>
              </a:extLst>
            </p:cNvPr>
            <p:cNvGrpSpPr/>
            <p:nvPr/>
          </p:nvGrpSpPr>
          <p:grpSpPr>
            <a:xfrm rot="10800000" flipV="1">
              <a:off x="5872052" y="4209763"/>
              <a:ext cx="703605" cy="1690839"/>
              <a:chOff x="920712" y="4068141"/>
              <a:chExt cx="1326099" cy="1522762"/>
            </a:xfrm>
          </p:grpSpPr>
          <p:sp>
            <p:nvSpPr>
              <p:cNvPr id="20" name="Curved Down Arrow 19">
                <a:extLst>
                  <a:ext uri="{FF2B5EF4-FFF2-40B4-BE49-F238E27FC236}">
                    <a16:creationId xmlns:a16="http://schemas.microsoft.com/office/drawing/2014/main" id="{956A1AB6-0999-BD47-A12B-C4D6F4484F9E}"/>
                  </a:ext>
                </a:extLst>
              </p:cNvPr>
              <p:cNvSpPr/>
              <p:nvPr/>
            </p:nvSpPr>
            <p:spPr>
              <a:xfrm>
                <a:off x="966650" y="4068141"/>
                <a:ext cx="1280161" cy="644435"/>
              </a:xfrm>
              <a:prstGeom prst="curved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Curved Up Arrow 20">
                <a:extLst>
                  <a:ext uri="{FF2B5EF4-FFF2-40B4-BE49-F238E27FC236}">
                    <a16:creationId xmlns:a16="http://schemas.microsoft.com/office/drawing/2014/main" id="{6DB2AD7E-4095-6A45-A89E-8EE3AC41FBEF}"/>
                  </a:ext>
                </a:extLst>
              </p:cNvPr>
              <p:cNvSpPr/>
              <p:nvPr/>
            </p:nvSpPr>
            <p:spPr>
              <a:xfrm flipH="1">
                <a:off x="920712" y="4979237"/>
                <a:ext cx="1285451" cy="611666"/>
              </a:xfrm>
              <a:prstGeom prst="curvedUp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22" name="Group 21">
              <a:extLst>
                <a:ext uri="{FF2B5EF4-FFF2-40B4-BE49-F238E27FC236}">
                  <a16:creationId xmlns:a16="http://schemas.microsoft.com/office/drawing/2014/main" id="{03D620DF-8783-B648-8D28-94BE25D76525}"/>
                </a:ext>
              </a:extLst>
            </p:cNvPr>
            <p:cNvGrpSpPr/>
            <p:nvPr/>
          </p:nvGrpSpPr>
          <p:grpSpPr>
            <a:xfrm rot="10800000" flipV="1">
              <a:off x="6638618" y="3969657"/>
              <a:ext cx="843051" cy="2179739"/>
              <a:chOff x="1280167" y="4328890"/>
              <a:chExt cx="998344" cy="1191720"/>
            </a:xfrm>
          </p:grpSpPr>
          <p:sp>
            <p:nvSpPr>
              <p:cNvPr id="23" name="Curved Down Arrow 22">
                <a:extLst>
                  <a:ext uri="{FF2B5EF4-FFF2-40B4-BE49-F238E27FC236}">
                    <a16:creationId xmlns:a16="http://schemas.microsoft.com/office/drawing/2014/main" id="{03BBA8E4-E7FD-7747-8266-5AD7AE9A88DA}"/>
                  </a:ext>
                </a:extLst>
              </p:cNvPr>
              <p:cNvSpPr/>
              <p:nvPr/>
            </p:nvSpPr>
            <p:spPr>
              <a:xfrm>
                <a:off x="1309592" y="4328890"/>
                <a:ext cx="968919" cy="523755"/>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Up Arrow 23">
                <a:extLst>
                  <a:ext uri="{FF2B5EF4-FFF2-40B4-BE49-F238E27FC236}">
                    <a16:creationId xmlns:a16="http://schemas.microsoft.com/office/drawing/2014/main" id="{F4FCC740-18B8-6148-81C2-D0AFA0F7FFA0}"/>
                  </a:ext>
                </a:extLst>
              </p:cNvPr>
              <p:cNvSpPr/>
              <p:nvPr/>
            </p:nvSpPr>
            <p:spPr>
              <a:xfrm flipH="1">
                <a:off x="1280167" y="5023485"/>
                <a:ext cx="972923" cy="497125"/>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25" name="Group 24">
              <a:extLst>
                <a:ext uri="{FF2B5EF4-FFF2-40B4-BE49-F238E27FC236}">
                  <a16:creationId xmlns:a16="http://schemas.microsoft.com/office/drawing/2014/main" id="{E6846A47-5C02-4B47-91F0-991BFE5A5011}"/>
                </a:ext>
              </a:extLst>
            </p:cNvPr>
            <p:cNvGrpSpPr/>
            <p:nvPr/>
          </p:nvGrpSpPr>
          <p:grpSpPr>
            <a:xfrm rot="10800000" flipV="1">
              <a:off x="7472312" y="3736325"/>
              <a:ext cx="1143543" cy="2659563"/>
              <a:chOff x="191582" y="4157008"/>
              <a:chExt cx="1354188" cy="1454053"/>
            </a:xfrm>
            <a:solidFill>
              <a:srgbClr val="92D050"/>
            </a:solidFill>
          </p:grpSpPr>
          <p:sp>
            <p:nvSpPr>
              <p:cNvPr id="26" name="Curved Down Arrow 25">
                <a:extLst>
                  <a:ext uri="{FF2B5EF4-FFF2-40B4-BE49-F238E27FC236}">
                    <a16:creationId xmlns:a16="http://schemas.microsoft.com/office/drawing/2014/main" id="{9219D4C5-E8EB-B744-B5F0-4ED4E0AEB72C}"/>
                  </a:ext>
                </a:extLst>
              </p:cNvPr>
              <p:cNvSpPr/>
              <p:nvPr/>
            </p:nvSpPr>
            <p:spPr>
              <a:xfrm>
                <a:off x="265610" y="4157008"/>
                <a:ext cx="1280160" cy="644435"/>
              </a:xfrm>
              <a:prstGeom prst="curvedDownArrow">
                <a:avLst/>
              </a:prstGeom>
              <a:grp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urved Up Arrow 26">
                <a:extLst>
                  <a:ext uri="{FF2B5EF4-FFF2-40B4-BE49-F238E27FC236}">
                    <a16:creationId xmlns:a16="http://schemas.microsoft.com/office/drawing/2014/main" id="{6B6119A0-4339-7249-8E1C-DA98E40FADDA}"/>
                  </a:ext>
                </a:extLst>
              </p:cNvPr>
              <p:cNvSpPr/>
              <p:nvPr/>
            </p:nvSpPr>
            <p:spPr>
              <a:xfrm flipH="1">
                <a:off x="191582" y="4999394"/>
                <a:ext cx="1285451" cy="611667"/>
              </a:xfrm>
              <a:prstGeom prst="curvedUpArrow">
                <a:avLst/>
              </a:prstGeom>
              <a:grpFill/>
              <a:ln w="26424"/>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33" name="TextBox 32">
              <a:extLst>
                <a:ext uri="{FF2B5EF4-FFF2-40B4-BE49-F238E27FC236}">
                  <a16:creationId xmlns:a16="http://schemas.microsoft.com/office/drawing/2014/main" id="{8B3DD769-6E94-7744-A333-72259FD68FF3}"/>
                </a:ext>
              </a:extLst>
            </p:cNvPr>
            <p:cNvSpPr txBox="1"/>
            <p:nvPr/>
          </p:nvSpPr>
          <p:spPr>
            <a:xfrm>
              <a:off x="122439" y="3446265"/>
              <a:ext cx="1126666" cy="307777"/>
            </a:xfrm>
            <a:prstGeom prst="rect">
              <a:avLst/>
            </a:prstGeom>
            <a:noFill/>
          </p:spPr>
          <p:txBody>
            <a:bodyPr wrap="square" rtlCol="0">
              <a:spAutoFit/>
            </a:bodyPr>
            <a:lstStyle/>
            <a:p>
              <a:pPr algn="ctr"/>
              <a:r>
                <a:rPr lang="en-US" sz="1400" dirty="0"/>
                <a:t>Marriage</a:t>
              </a:r>
            </a:p>
          </p:txBody>
        </p:sp>
        <p:sp>
          <p:nvSpPr>
            <p:cNvPr id="34" name="TextBox 33">
              <a:extLst>
                <a:ext uri="{FF2B5EF4-FFF2-40B4-BE49-F238E27FC236}">
                  <a16:creationId xmlns:a16="http://schemas.microsoft.com/office/drawing/2014/main" id="{9A8B02CA-135A-FE4C-9020-4F4AF9DF471B}"/>
                </a:ext>
              </a:extLst>
            </p:cNvPr>
            <p:cNvSpPr txBox="1"/>
            <p:nvPr/>
          </p:nvSpPr>
          <p:spPr>
            <a:xfrm>
              <a:off x="1103313" y="3639527"/>
              <a:ext cx="1126666" cy="307777"/>
            </a:xfrm>
            <a:prstGeom prst="rect">
              <a:avLst/>
            </a:prstGeom>
            <a:noFill/>
          </p:spPr>
          <p:txBody>
            <a:bodyPr wrap="square" rtlCol="0">
              <a:spAutoFit/>
            </a:bodyPr>
            <a:lstStyle/>
            <a:p>
              <a:pPr algn="ctr"/>
              <a:r>
                <a:rPr lang="en-US" sz="1400" dirty="0"/>
                <a:t>Love</a:t>
              </a:r>
            </a:p>
          </p:txBody>
        </p:sp>
        <p:sp>
          <p:nvSpPr>
            <p:cNvPr id="35" name="TextBox 34">
              <a:extLst>
                <a:ext uri="{FF2B5EF4-FFF2-40B4-BE49-F238E27FC236}">
                  <a16:creationId xmlns:a16="http://schemas.microsoft.com/office/drawing/2014/main" id="{B9D33E47-7841-A34C-90B9-542AC5AC651A}"/>
                </a:ext>
              </a:extLst>
            </p:cNvPr>
            <p:cNvSpPr txBox="1"/>
            <p:nvPr/>
          </p:nvSpPr>
          <p:spPr>
            <a:xfrm>
              <a:off x="1829821" y="3890087"/>
              <a:ext cx="1126666" cy="307777"/>
            </a:xfrm>
            <a:prstGeom prst="rect">
              <a:avLst/>
            </a:prstGeom>
            <a:noFill/>
          </p:spPr>
          <p:txBody>
            <a:bodyPr wrap="square" rtlCol="0">
              <a:spAutoFit/>
            </a:bodyPr>
            <a:lstStyle/>
            <a:p>
              <a:pPr algn="ctr"/>
              <a:r>
                <a:rPr lang="en-US" sz="1400" dirty="0"/>
                <a:t>Salvation</a:t>
              </a:r>
            </a:p>
          </p:txBody>
        </p:sp>
        <p:sp>
          <p:nvSpPr>
            <p:cNvPr id="36" name="TextBox 35">
              <a:extLst>
                <a:ext uri="{FF2B5EF4-FFF2-40B4-BE49-F238E27FC236}">
                  <a16:creationId xmlns:a16="http://schemas.microsoft.com/office/drawing/2014/main" id="{12C87DA8-8FAF-9144-8411-B46CED59FA10}"/>
                </a:ext>
              </a:extLst>
            </p:cNvPr>
            <p:cNvSpPr txBox="1"/>
            <p:nvPr/>
          </p:nvSpPr>
          <p:spPr>
            <a:xfrm>
              <a:off x="2560274" y="4106322"/>
              <a:ext cx="1126666" cy="307777"/>
            </a:xfrm>
            <a:prstGeom prst="rect">
              <a:avLst/>
            </a:prstGeom>
            <a:noFill/>
          </p:spPr>
          <p:txBody>
            <a:bodyPr wrap="square" rtlCol="0">
              <a:spAutoFit/>
            </a:bodyPr>
            <a:lstStyle/>
            <a:p>
              <a:pPr algn="ctr"/>
              <a:r>
                <a:rPr lang="en-US" sz="1400" dirty="0"/>
                <a:t>Diet</a:t>
              </a:r>
            </a:p>
          </p:txBody>
        </p:sp>
        <p:sp>
          <p:nvSpPr>
            <p:cNvPr id="37" name="TextBox 36">
              <a:extLst>
                <a:ext uri="{FF2B5EF4-FFF2-40B4-BE49-F238E27FC236}">
                  <a16:creationId xmlns:a16="http://schemas.microsoft.com/office/drawing/2014/main" id="{E694F9DA-D943-1747-B7B0-420D92CB0A25}"/>
                </a:ext>
              </a:extLst>
            </p:cNvPr>
            <p:cNvSpPr txBox="1"/>
            <p:nvPr/>
          </p:nvSpPr>
          <p:spPr>
            <a:xfrm>
              <a:off x="4946424" y="4113347"/>
              <a:ext cx="1126666" cy="307777"/>
            </a:xfrm>
            <a:prstGeom prst="rect">
              <a:avLst/>
            </a:prstGeom>
            <a:noFill/>
          </p:spPr>
          <p:txBody>
            <a:bodyPr wrap="square" rtlCol="0">
              <a:spAutoFit/>
            </a:bodyPr>
            <a:lstStyle/>
            <a:p>
              <a:pPr algn="ctr"/>
              <a:r>
                <a:rPr lang="en-US" sz="1400" dirty="0"/>
                <a:t>Diet</a:t>
              </a:r>
            </a:p>
          </p:txBody>
        </p:sp>
        <p:sp>
          <p:nvSpPr>
            <p:cNvPr id="38" name="TextBox 37">
              <a:extLst>
                <a:ext uri="{FF2B5EF4-FFF2-40B4-BE49-F238E27FC236}">
                  <a16:creationId xmlns:a16="http://schemas.microsoft.com/office/drawing/2014/main" id="{7E38BCD9-CA53-A146-97F6-237A3A8B74D0}"/>
                </a:ext>
              </a:extLst>
            </p:cNvPr>
            <p:cNvSpPr txBox="1"/>
            <p:nvPr/>
          </p:nvSpPr>
          <p:spPr>
            <a:xfrm>
              <a:off x="5619208" y="3895704"/>
              <a:ext cx="1126666" cy="307777"/>
            </a:xfrm>
            <a:prstGeom prst="rect">
              <a:avLst/>
            </a:prstGeom>
            <a:noFill/>
          </p:spPr>
          <p:txBody>
            <a:bodyPr wrap="square" rtlCol="0">
              <a:spAutoFit/>
            </a:bodyPr>
            <a:lstStyle/>
            <a:p>
              <a:pPr algn="ctr"/>
              <a:r>
                <a:rPr lang="en-US" sz="1400" dirty="0"/>
                <a:t>Salvation</a:t>
              </a:r>
            </a:p>
          </p:txBody>
        </p:sp>
        <p:sp>
          <p:nvSpPr>
            <p:cNvPr id="39" name="TextBox 38">
              <a:extLst>
                <a:ext uri="{FF2B5EF4-FFF2-40B4-BE49-F238E27FC236}">
                  <a16:creationId xmlns:a16="http://schemas.microsoft.com/office/drawing/2014/main" id="{2FF0E88E-6A4B-DC46-8B7E-11CC8F43DA56}"/>
                </a:ext>
              </a:extLst>
            </p:cNvPr>
            <p:cNvSpPr txBox="1"/>
            <p:nvPr/>
          </p:nvSpPr>
          <p:spPr>
            <a:xfrm>
              <a:off x="6469002" y="3612913"/>
              <a:ext cx="1126666" cy="307777"/>
            </a:xfrm>
            <a:prstGeom prst="rect">
              <a:avLst/>
            </a:prstGeom>
            <a:noFill/>
          </p:spPr>
          <p:txBody>
            <a:bodyPr wrap="square" rtlCol="0">
              <a:spAutoFit/>
            </a:bodyPr>
            <a:lstStyle/>
            <a:p>
              <a:pPr algn="ctr"/>
              <a:r>
                <a:rPr lang="en-US" sz="1400" dirty="0"/>
                <a:t>Love</a:t>
              </a:r>
            </a:p>
          </p:txBody>
        </p:sp>
        <p:sp>
          <p:nvSpPr>
            <p:cNvPr id="40" name="TextBox 39">
              <a:extLst>
                <a:ext uri="{FF2B5EF4-FFF2-40B4-BE49-F238E27FC236}">
                  <a16:creationId xmlns:a16="http://schemas.microsoft.com/office/drawing/2014/main" id="{E1E33A89-30B7-BC49-B393-E4FEA0820622}"/>
                </a:ext>
              </a:extLst>
            </p:cNvPr>
            <p:cNvSpPr txBox="1"/>
            <p:nvPr/>
          </p:nvSpPr>
          <p:spPr>
            <a:xfrm>
              <a:off x="7447071" y="3413824"/>
              <a:ext cx="1126666" cy="307777"/>
            </a:xfrm>
            <a:prstGeom prst="rect">
              <a:avLst/>
            </a:prstGeom>
            <a:noFill/>
          </p:spPr>
          <p:txBody>
            <a:bodyPr wrap="square" rtlCol="0">
              <a:spAutoFit/>
            </a:bodyPr>
            <a:lstStyle/>
            <a:p>
              <a:pPr algn="ctr"/>
              <a:r>
                <a:rPr lang="en-US" sz="1400" dirty="0"/>
                <a:t>Marriage</a:t>
              </a:r>
            </a:p>
          </p:txBody>
        </p:sp>
        <p:sp>
          <p:nvSpPr>
            <p:cNvPr id="42" name="Striped Right Arrow 41">
              <a:extLst>
                <a:ext uri="{FF2B5EF4-FFF2-40B4-BE49-F238E27FC236}">
                  <a16:creationId xmlns:a16="http://schemas.microsoft.com/office/drawing/2014/main" id="{D1A14729-A4BE-7F40-ACC7-BC0DD408A533}"/>
                </a:ext>
              </a:extLst>
            </p:cNvPr>
            <p:cNvSpPr/>
            <p:nvPr/>
          </p:nvSpPr>
          <p:spPr>
            <a:xfrm>
              <a:off x="27691" y="4879966"/>
              <a:ext cx="8800720" cy="351832"/>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9" name="Group 28">
              <a:extLst>
                <a:ext uri="{FF2B5EF4-FFF2-40B4-BE49-F238E27FC236}">
                  <a16:creationId xmlns:a16="http://schemas.microsoft.com/office/drawing/2014/main" id="{88869CE4-1307-C84B-9E50-F345E05833A5}"/>
                </a:ext>
              </a:extLst>
            </p:cNvPr>
            <p:cNvGrpSpPr/>
            <p:nvPr/>
          </p:nvGrpSpPr>
          <p:grpSpPr>
            <a:xfrm>
              <a:off x="3699977" y="4445265"/>
              <a:ext cx="1061555" cy="1047714"/>
              <a:chOff x="3763651" y="4401543"/>
              <a:chExt cx="1061555" cy="718036"/>
            </a:xfrm>
          </p:grpSpPr>
          <p:sp>
            <p:nvSpPr>
              <p:cNvPr id="30" name="Triangle 29">
                <a:extLst>
                  <a:ext uri="{FF2B5EF4-FFF2-40B4-BE49-F238E27FC236}">
                    <a16:creationId xmlns:a16="http://schemas.microsoft.com/office/drawing/2014/main" id="{01E0127F-9F49-0248-BC38-10F5E30CEF1E}"/>
                  </a:ext>
                </a:extLst>
              </p:cNvPr>
              <p:cNvSpPr/>
              <p:nvPr/>
            </p:nvSpPr>
            <p:spPr>
              <a:xfrm>
                <a:off x="3763651" y="4401543"/>
                <a:ext cx="1061555" cy="718036"/>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1" name="TextBox 30">
                <a:extLst>
                  <a:ext uri="{FF2B5EF4-FFF2-40B4-BE49-F238E27FC236}">
                    <a16:creationId xmlns:a16="http://schemas.microsoft.com/office/drawing/2014/main" id="{93A531EC-471A-524A-96A3-1C15AAD811D1}"/>
                  </a:ext>
                </a:extLst>
              </p:cNvPr>
              <p:cNvSpPr txBox="1"/>
              <p:nvPr/>
            </p:nvSpPr>
            <p:spPr>
              <a:xfrm>
                <a:off x="3892528" y="4774729"/>
                <a:ext cx="788961" cy="253117"/>
              </a:xfrm>
              <a:prstGeom prst="rect">
                <a:avLst/>
              </a:prstGeom>
              <a:noFill/>
            </p:spPr>
            <p:txBody>
              <a:bodyPr wrap="square" rtlCol="0">
                <a:spAutoFit/>
              </a:bodyPr>
              <a:lstStyle/>
              <a:p>
                <a:r>
                  <a:rPr lang="en-US" dirty="0">
                    <a:solidFill>
                      <a:schemeClr val="bg1"/>
                    </a:solidFill>
                  </a:rPr>
                  <a:t>Jesus</a:t>
                </a:r>
              </a:p>
            </p:txBody>
          </p:sp>
        </p:grpSp>
        <p:sp>
          <p:nvSpPr>
            <p:cNvPr id="43" name="TextBox 42">
              <a:extLst>
                <a:ext uri="{FF2B5EF4-FFF2-40B4-BE49-F238E27FC236}">
                  <a16:creationId xmlns:a16="http://schemas.microsoft.com/office/drawing/2014/main" id="{23CC8976-B359-514B-B04F-FF2D90C75ADA}"/>
                </a:ext>
              </a:extLst>
            </p:cNvPr>
            <p:cNvSpPr txBox="1"/>
            <p:nvPr/>
          </p:nvSpPr>
          <p:spPr>
            <a:xfrm>
              <a:off x="1504041" y="4896809"/>
              <a:ext cx="1216916" cy="307777"/>
            </a:xfrm>
            <a:prstGeom prst="rect">
              <a:avLst/>
            </a:prstGeom>
            <a:noFill/>
          </p:spPr>
          <p:txBody>
            <a:bodyPr wrap="square" rtlCol="0">
              <a:spAutoFit/>
            </a:bodyPr>
            <a:lstStyle/>
            <a:p>
              <a:r>
                <a:rPr lang="en-US" sz="1400" dirty="0">
                  <a:solidFill>
                    <a:srgbClr val="FFFF00"/>
                  </a:solidFill>
                </a:rPr>
                <a:t>Foundation</a:t>
              </a:r>
            </a:p>
          </p:txBody>
        </p:sp>
        <p:sp>
          <p:nvSpPr>
            <p:cNvPr id="44" name="TextBox 43">
              <a:extLst>
                <a:ext uri="{FF2B5EF4-FFF2-40B4-BE49-F238E27FC236}">
                  <a16:creationId xmlns:a16="http://schemas.microsoft.com/office/drawing/2014/main" id="{F101A845-C6D1-3243-B5A2-778274B0CEF5}"/>
                </a:ext>
              </a:extLst>
            </p:cNvPr>
            <p:cNvSpPr txBox="1"/>
            <p:nvPr/>
          </p:nvSpPr>
          <p:spPr>
            <a:xfrm>
              <a:off x="6069180" y="4894820"/>
              <a:ext cx="1331940" cy="307777"/>
            </a:xfrm>
            <a:prstGeom prst="rect">
              <a:avLst/>
            </a:prstGeom>
            <a:noFill/>
          </p:spPr>
          <p:txBody>
            <a:bodyPr wrap="square" rtlCol="0">
              <a:spAutoFit/>
            </a:bodyPr>
            <a:lstStyle/>
            <a:p>
              <a:r>
                <a:rPr lang="en-US" sz="1400" dirty="0">
                  <a:solidFill>
                    <a:srgbClr val="FFFF00"/>
                  </a:solidFill>
                </a:rPr>
                <a:t>Application</a:t>
              </a:r>
            </a:p>
          </p:txBody>
        </p:sp>
      </p:grpSp>
      <p:pic>
        <p:nvPicPr>
          <p:cNvPr id="47" name="Picture 46">
            <a:extLst>
              <a:ext uri="{FF2B5EF4-FFF2-40B4-BE49-F238E27FC236}">
                <a16:creationId xmlns:a16="http://schemas.microsoft.com/office/drawing/2014/main" id="{17F36F07-F80F-B04C-8982-D5BEE91B3B2C}"/>
              </a:ext>
            </a:extLst>
          </p:cNvPr>
          <p:cNvPicPr>
            <a:picLocks noChangeAspect="1"/>
          </p:cNvPicPr>
          <p:nvPr/>
        </p:nvPicPr>
        <p:blipFill>
          <a:blip r:embed="rId2"/>
          <a:stretch>
            <a:fillRect/>
          </a:stretch>
        </p:blipFill>
        <p:spPr>
          <a:xfrm>
            <a:off x="2607829" y="4860021"/>
            <a:ext cx="6976343" cy="1129510"/>
          </a:xfrm>
          <a:prstGeom prst="rect">
            <a:avLst/>
          </a:prstGeom>
        </p:spPr>
      </p:pic>
      <p:sp>
        <p:nvSpPr>
          <p:cNvPr id="48" name="Content Placeholder 2">
            <a:extLst>
              <a:ext uri="{FF2B5EF4-FFF2-40B4-BE49-F238E27FC236}">
                <a16:creationId xmlns:a16="http://schemas.microsoft.com/office/drawing/2014/main" id="{19FA405B-8D80-3746-AEC7-980D1584B7F6}"/>
              </a:ext>
            </a:extLst>
          </p:cNvPr>
          <p:cNvSpPr txBox="1">
            <a:spLocks/>
          </p:cNvSpPr>
          <p:nvPr/>
        </p:nvSpPr>
        <p:spPr>
          <a:xfrm>
            <a:off x="2170964" y="6110967"/>
            <a:ext cx="8229600" cy="586171"/>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spcBef>
                <a:spcPts val="0"/>
              </a:spcBef>
              <a:spcAft>
                <a:spcPts val="1200"/>
              </a:spcAft>
              <a:buNone/>
            </a:pPr>
            <a:r>
              <a:rPr lang="en-US" b="1" dirty="0"/>
              <a:t>Brings together Data - Information - Knowledge</a:t>
            </a:r>
          </a:p>
        </p:txBody>
      </p:sp>
    </p:spTree>
    <p:extLst>
      <p:ext uri="{BB962C8B-B14F-4D97-AF65-F5344CB8AC3E}">
        <p14:creationId xmlns:p14="http://schemas.microsoft.com/office/powerpoint/2010/main" val="97002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2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D6D7-ADC9-D44B-8224-AB3765026EAD}"/>
              </a:ext>
            </a:extLst>
          </p:cNvPr>
          <p:cNvSpPr>
            <a:spLocks noGrp="1"/>
          </p:cNvSpPr>
          <p:nvPr>
            <p:ph type="title"/>
          </p:nvPr>
        </p:nvSpPr>
        <p:spPr>
          <a:xfrm>
            <a:off x="838200" y="155600"/>
            <a:ext cx="10515600" cy="654426"/>
          </a:xfrm>
        </p:spPr>
        <p:txBody>
          <a:bodyPr>
            <a:normAutofit/>
          </a:bodyPr>
          <a:lstStyle/>
          <a:p>
            <a:pPr algn="ctr"/>
            <a:r>
              <a:rPr lang="en-US" sz="3200" b="1" i="1" dirty="0"/>
              <a:t>Data – Information – Knowledge – Wisdom </a:t>
            </a:r>
            <a:endParaRPr lang="en-US" b="1" i="1" dirty="0"/>
          </a:p>
        </p:txBody>
      </p:sp>
      <p:sp>
        <p:nvSpPr>
          <p:cNvPr id="11" name="Footer Placeholder 10">
            <a:extLst>
              <a:ext uri="{FF2B5EF4-FFF2-40B4-BE49-F238E27FC236}">
                <a16:creationId xmlns:a16="http://schemas.microsoft.com/office/drawing/2014/main" id="{1FFAA47F-5B48-0043-8971-D4EF05CBF94C}"/>
              </a:ext>
            </a:extLst>
          </p:cNvPr>
          <p:cNvSpPr>
            <a:spLocks noGrp="1"/>
          </p:cNvSpPr>
          <p:nvPr>
            <p:ph type="ftr" sz="quarter" idx="11"/>
          </p:nvPr>
        </p:nvSpPr>
        <p:spPr>
          <a:xfrm>
            <a:off x="3482707" y="715247"/>
            <a:ext cx="522658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96464"/>
                </a:solidFill>
                <a:effectLst/>
                <a:uLnTx/>
                <a:uFillTx/>
                <a:latin typeface="Rockwell" panose="02060603020205020403"/>
                <a:ea typeface="+mn-ea"/>
                <a:cs typeface="+mn-cs"/>
              </a:rPr>
              <a:t>Precept upon precept; line upon line... Isaiah 28:10</a:t>
            </a:r>
          </a:p>
        </p:txBody>
      </p:sp>
      <p:grpSp>
        <p:nvGrpSpPr>
          <p:cNvPr id="24" name="Group 23">
            <a:extLst>
              <a:ext uri="{FF2B5EF4-FFF2-40B4-BE49-F238E27FC236}">
                <a16:creationId xmlns:a16="http://schemas.microsoft.com/office/drawing/2014/main" id="{643201A7-D8B2-8A4E-A80B-DA7089BD4CC9}"/>
              </a:ext>
            </a:extLst>
          </p:cNvPr>
          <p:cNvGrpSpPr/>
          <p:nvPr/>
        </p:nvGrpSpPr>
        <p:grpSpPr>
          <a:xfrm>
            <a:off x="2110803" y="5087872"/>
            <a:ext cx="8833772" cy="1531567"/>
            <a:chOff x="2110803" y="5087872"/>
            <a:chExt cx="8833772" cy="1531567"/>
          </a:xfrm>
        </p:grpSpPr>
        <p:pic>
          <p:nvPicPr>
            <p:cNvPr id="4" name="Picture 3">
              <a:extLst>
                <a:ext uri="{FF2B5EF4-FFF2-40B4-BE49-F238E27FC236}">
                  <a16:creationId xmlns:a16="http://schemas.microsoft.com/office/drawing/2014/main" id="{50B2FFA4-BE2E-E24D-BD5C-4832FB0FF8A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38" b="100000" l="0" r="100000"/>
                      </a14:imgEffect>
                      <a14:imgEffect>
                        <a14:brightnessContrast contrast="-40000"/>
                      </a14:imgEffect>
                    </a14:imgLayer>
                  </a14:imgProps>
                </a:ext>
              </a:extLst>
            </a:blip>
            <a:stretch>
              <a:fillRect/>
            </a:stretch>
          </p:blipFill>
          <p:spPr>
            <a:xfrm>
              <a:off x="8721332" y="5087872"/>
              <a:ext cx="2223243" cy="1531567"/>
            </a:xfrm>
            <a:prstGeom prst="rect">
              <a:avLst/>
            </a:prstGeom>
          </p:spPr>
        </p:pic>
        <p:sp>
          <p:nvSpPr>
            <p:cNvPr id="14" name="Freeform 13">
              <a:extLst>
                <a:ext uri="{FF2B5EF4-FFF2-40B4-BE49-F238E27FC236}">
                  <a16:creationId xmlns:a16="http://schemas.microsoft.com/office/drawing/2014/main" id="{9510B584-D93F-7044-9BAF-9BDA2012725F}"/>
                </a:ext>
              </a:extLst>
            </p:cNvPr>
            <p:cNvSpPr/>
            <p:nvPr/>
          </p:nvSpPr>
          <p:spPr>
            <a:xfrm>
              <a:off x="2110803" y="5331629"/>
              <a:ext cx="6129814" cy="1125582"/>
            </a:xfrm>
            <a:custGeom>
              <a:avLst/>
              <a:gdLst>
                <a:gd name="connsiteX0" fmla="*/ 0 w 8128000"/>
                <a:gd name="connsiteY0" fmla="*/ 1354666 h 1354666"/>
                <a:gd name="connsiteX1" fmla="*/ 1016000 w 8128000"/>
                <a:gd name="connsiteY1" fmla="*/ 0 h 1354666"/>
                <a:gd name="connsiteX2" fmla="*/ 7112001 w 8128000"/>
                <a:gd name="connsiteY2" fmla="*/ 0 h 1354666"/>
                <a:gd name="connsiteX3" fmla="*/ 8128000 w 8128000"/>
                <a:gd name="connsiteY3" fmla="*/ 1354666 h 1354666"/>
                <a:gd name="connsiteX4" fmla="*/ 0 w 8128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354666">
                  <a:moveTo>
                    <a:pt x="0" y="1354666"/>
                  </a:moveTo>
                  <a:lnTo>
                    <a:pt x="1016000" y="0"/>
                  </a:lnTo>
                  <a:lnTo>
                    <a:pt x="7112001" y="0"/>
                  </a:lnTo>
                  <a:lnTo>
                    <a:pt x="8128000" y="1354666"/>
                  </a:lnTo>
                  <a:lnTo>
                    <a:pt x="0" y="1354666"/>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70659" tIns="48260" rIns="1470661" bIns="4826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a:ea typeface="+mn-ea"/>
                  <a:cs typeface="+mn-cs"/>
                </a:rPr>
                <a:t>Data</a:t>
              </a:r>
            </a:p>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Rockwell" panose="02060603020205020403"/>
                  <a:ea typeface="+mn-ea"/>
                  <a:cs typeface="+mn-cs"/>
                </a:rPr>
                <a:t>Symbols</a:t>
              </a:r>
            </a:p>
          </p:txBody>
        </p:sp>
      </p:grpSp>
      <p:grpSp>
        <p:nvGrpSpPr>
          <p:cNvPr id="26" name="Group 25">
            <a:extLst>
              <a:ext uri="{FF2B5EF4-FFF2-40B4-BE49-F238E27FC236}">
                <a16:creationId xmlns:a16="http://schemas.microsoft.com/office/drawing/2014/main" id="{0CA6DBF0-4537-BE4E-A9B1-7B1D52F1AFEB}"/>
              </a:ext>
            </a:extLst>
          </p:cNvPr>
          <p:cNvGrpSpPr/>
          <p:nvPr/>
        </p:nvGrpSpPr>
        <p:grpSpPr>
          <a:xfrm>
            <a:off x="174387" y="1371650"/>
            <a:ext cx="1820688" cy="1941723"/>
            <a:chOff x="174387" y="1371650"/>
            <a:chExt cx="1820688" cy="1941723"/>
          </a:xfrm>
        </p:grpSpPr>
        <p:sp>
          <p:nvSpPr>
            <p:cNvPr id="16" name="Left Brace 15">
              <a:extLst>
                <a:ext uri="{FF2B5EF4-FFF2-40B4-BE49-F238E27FC236}">
                  <a16:creationId xmlns:a16="http://schemas.microsoft.com/office/drawing/2014/main" id="{A2F9E214-35BA-B843-A12E-BA08F3BFA399}"/>
                </a:ext>
              </a:extLst>
            </p:cNvPr>
            <p:cNvSpPr/>
            <p:nvPr/>
          </p:nvSpPr>
          <p:spPr>
            <a:xfrm>
              <a:off x="1423221" y="1371650"/>
              <a:ext cx="571854" cy="194172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8" name="TextBox 17">
              <a:extLst>
                <a:ext uri="{FF2B5EF4-FFF2-40B4-BE49-F238E27FC236}">
                  <a16:creationId xmlns:a16="http://schemas.microsoft.com/office/drawing/2014/main" id="{4942AAAC-C620-D54F-969A-73AD86560A7A}"/>
                </a:ext>
              </a:extLst>
            </p:cNvPr>
            <p:cNvSpPr txBox="1"/>
            <p:nvPr/>
          </p:nvSpPr>
          <p:spPr>
            <a:xfrm>
              <a:off x="174387" y="2139466"/>
              <a:ext cx="15533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ckwell" panose="02060603020205020403"/>
                  <a:ea typeface="+mn-ea"/>
                  <a:cs typeface="+mn-cs"/>
                </a:rPr>
                <a:t>The Heart</a:t>
              </a:r>
            </a:p>
          </p:txBody>
        </p:sp>
      </p:grpSp>
      <p:grpSp>
        <p:nvGrpSpPr>
          <p:cNvPr id="25" name="Group 24">
            <a:extLst>
              <a:ext uri="{FF2B5EF4-FFF2-40B4-BE49-F238E27FC236}">
                <a16:creationId xmlns:a16="http://schemas.microsoft.com/office/drawing/2014/main" id="{3A1A9EB5-45DD-164B-899E-6C7F96BBDDE7}"/>
              </a:ext>
            </a:extLst>
          </p:cNvPr>
          <p:cNvGrpSpPr/>
          <p:nvPr/>
        </p:nvGrpSpPr>
        <p:grpSpPr>
          <a:xfrm>
            <a:off x="174387" y="3429000"/>
            <a:ext cx="1820177" cy="3028211"/>
            <a:chOff x="174387" y="3429000"/>
            <a:chExt cx="1820177" cy="3028211"/>
          </a:xfrm>
        </p:grpSpPr>
        <p:sp>
          <p:nvSpPr>
            <p:cNvPr id="17" name="Left Brace 16">
              <a:extLst>
                <a:ext uri="{FF2B5EF4-FFF2-40B4-BE49-F238E27FC236}">
                  <a16:creationId xmlns:a16="http://schemas.microsoft.com/office/drawing/2014/main" id="{4472FE87-894A-7441-A157-0E528C8B2227}"/>
                </a:ext>
              </a:extLst>
            </p:cNvPr>
            <p:cNvSpPr/>
            <p:nvPr/>
          </p:nvSpPr>
          <p:spPr>
            <a:xfrm>
              <a:off x="1422710" y="3429000"/>
              <a:ext cx="571854" cy="302821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9" name="TextBox 18">
              <a:extLst>
                <a:ext uri="{FF2B5EF4-FFF2-40B4-BE49-F238E27FC236}">
                  <a16:creationId xmlns:a16="http://schemas.microsoft.com/office/drawing/2014/main" id="{B6EFE9EC-60E8-C249-AFF6-7BA1B5D5732A}"/>
                </a:ext>
              </a:extLst>
            </p:cNvPr>
            <p:cNvSpPr txBox="1"/>
            <p:nvPr/>
          </p:nvSpPr>
          <p:spPr>
            <a:xfrm>
              <a:off x="174387" y="4758439"/>
              <a:ext cx="15533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ckwell" panose="02060603020205020403"/>
                  <a:ea typeface="+mn-ea"/>
                  <a:cs typeface="+mn-cs"/>
                </a:rPr>
                <a:t>The Mind</a:t>
              </a:r>
            </a:p>
          </p:txBody>
        </p:sp>
      </p:grpSp>
      <p:grpSp>
        <p:nvGrpSpPr>
          <p:cNvPr id="28" name="Group 27">
            <a:extLst>
              <a:ext uri="{FF2B5EF4-FFF2-40B4-BE49-F238E27FC236}">
                <a16:creationId xmlns:a16="http://schemas.microsoft.com/office/drawing/2014/main" id="{A4335363-4EB8-4B42-AC9A-A1A07E87D3CF}"/>
              </a:ext>
            </a:extLst>
          </p:cNvPr>
          <p:cNvGrpSpPr/>
          <p:nvPr/>
        </p:nvGrpSpPr>
        <p:grpSpPr>
          <a:xfrm>
            <a:off x="3680648" y="2685448"/>
            <a:ext cx="8025824" cy="1125582"/>
            <a:chOff x="3680648" y="2685448"/>
            <a:chExt cx="8025824" cy="1125582"/>
          </a:xfrm>
        </p:grpSpPr>
        <p:sp>
          <p:nvSpPr>
            <p:cNvPr id="12" name="Freeform 11">
              <a:extLst>
                <a:ext uri="{FF2B5EF4-FFF2-40B4-BE49-F238E27FC236}">
                  <a16:creationId xmlns:a16="http://schemas.microsoft.com/office/drawing/2014/main" id="{0AC084A0-10F7-CB49-AD5B-014163EE73F1}"/>
                </a:ext>
              </a:extLst>
            </p:cNvPr>
            <p:cNvSpPr/>
            <p:nvPr/>
          </p:nvSpPr>
          <p:spPr>
            <a:xfrm>
              <a:off x="3680648" y="2685448"/>
              <a:ext cx="2971264" cy="1125582"/>
            </a:xfrm>
            <a:custGeom>
              <a:avLst/>
              <a:gdLst>
                <a:gd name="connsiteX0" fmla="*/ 0 w 4064000"/>
                <a:gd name="connsiteY0" fmla="*/ 1354666 h 1354666"/>
                <a:gd name="connsiteX1" fmla="*/ 1016000 w 4064000"/>
                <a:gd name="connsiteY1" fmla="*/ 0 h 1354666"/>
                <a:gd name="connsiteX2" fmla="*/ 3048001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1" y="0"/>
                  </a:lnTo>
                  <a:lnTo>
                    <a:pt x="4064000" y="1354666"/>
                  </a:lnTo>
                  <a:lnTo>
                    <a:pt x="0" y="1354666"/>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59459" tIns="48260" rIns="759461" bIns="4826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ckwell" panose="02060603020205020403"/>
                  <a:ea typeface="+mn-ea"/>
                  <a:cs typeface="+mn-cs"/>
                </a:rPr>
                <a:t>Knowledge</a:t>
              </a:r>
            </a:p>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Rockwell" panose="02060603020205020403"/>
                  <a:ea typeface="+mn-ea"/>
                  <a:cs typeface="+mn-cs"/>
                </a:rPr>
                <a:t>Studying</a:t>
              </a:r>
            </a:p>
          </p:txBody>
        </p:sp>
        <p:sp>
          <p:nvSpPr>
            <p:cNvPr id="20" name="TextBox 19">
              <a:extLst>
                <a:ext uri="{FF2B5EF4-FFF2-40B4-BE49-F238E27FC236}">
                  <a16:creationId xmlns:a16="http://schemas.microsoft.com/office/drawing/2014/main" id="{AD11A838-D22C-F544-9FB8-316D3C5EDD74}"/>
                </a:ext>
              </a:extLst>
            </p:cNvPr>
            <p:cNvSpPr txBox="1"/>
            <p:nvPr/>
          </p:nvSpPr>
          <p:spPr>
            <a:xfrm>
              <a:off x="6651912" y="2762836"/>
              <a:ext cx="5054560" cy="738664"/>
            </a:xfrm>
            <a:prstGeom prst="rect">
              <a:avLst/>
            </a:prstGeom>
            <a:solidFill>
              <a:schemeClr val="bg2"/>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Delight in the  Scriptures and Meditate. </a:t>
              </a:r>
              <a:r>
                <a:rPr kumimoji="0" lang="en-US" sz="1400" b="0" i="1" u="none" strike="noStrike" kern="1200" cap="none" spc="0" normalizeH="0" baseline="0" noProof="0" dirty="0">
                  <a:ln>
                    <a:noFill/>
                  </a:ln>
                  <a:solidFill>
                    <a:prstClr val="black"/>
                  </a:solidFill>
                  <a:effectLst/>
                  <a:uLnTx/>
                  <a:uFillTx/>
                  <a:latin typeface="Rockwell" panose="02060603020205020403"/>
                  <a:ea typeface="+mn-ea"/>
                  <a:cs typeface="+mn-cs"/>
                </a:rPr>
                <a:t>Psalms 1:1-2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Study to shew thyself approved unto God. </a:t>
              </a:r>
              <a:r>
                <a:rPr kumimoji="0" lang="en-US" sz="1400" b="0" i="1" u="none" strike="noStrike" kern="1200" cap="none" spc="0" normalizeH="0" baseline="0" noProof="0" dirty="0">
                  <a:ln>
                    <a:noFill/>
                  </a:ln>
                  <a:solidFill>
                    <a:prstClr val="black"/>
                  </a:solidFill>
                  <a:effectLst/>
                  <a:uLnTx/>
                  <a:uFillTx/>
                  <a:latin typeface="Rockwell" panose="02060603020205020403"/>
                  <a:ea typeface="+mn-ea"/>
                  <a:cs typeface="+mn-cs"/>
                </a:rPr>
                <a:t>2 Tim 2:15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Rockwell" panose="02060603020205020403"/>
                  <a:ea typeface="+mn-ea"/>
                  <a:cs typeface="+mn-cs"/>
                </a:rPr>
                <a:t>…</a:t>
              </a: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And much study is a weariness of the flesh.</a:t>
              </a:r>
              <a:r>
                <a:rPr kumimoji="0" lang="en-US" sz="1400" b="0" i="1" u="none" strike="noStrike" kern="1200" cap="none" spc="0" normalizeH="0" baseline="0" noProof="0" dirty="0">
                  <a:ln>
                    <a:noFill/>
                  </a:ln>
                  <a:solidFill>
                    <a:prstClr val="black"/>
                  </a:solidFill>
                  <a:effectLst/>
                  <a:uLnTx/>
                  <a:uFillTx/>
                  <a:latin typeface="Rockwell" panose="02060603020205020403"/>
                  <a:ea typeface="+mn-ea"/>
                  <a:cs typeface="+mn-cs"/>
                </a:rPr>
                <a:t> Eccl 12:12</a:t>
              </a:r>
            </a:p>
          </p:txBody>
        </p:sp>
      </p:grpSp>
      <p:grpSp>
        <p:nvGrpSpPr>
          <p:cNvPr id="27" name="Group 26">
            <a:extLst>
              <a:ext uri="{FF2B5EF4-FFF2-40B4-BE49-F238E27FC236}">
                <a16:creationId xmlns:a16="http://schemas.microsoft.com/office/drawing/2014/main" id="{9C124966-F669-824D-82E8-F4B200457724}"/>
              </a:ext>
            </a:extLst>
          </p:cNvPr>
          <p:cNvGrpSpPr/>
          <p:nvPr/>
        </p:nvGrpSpPr>
        <p:grpSpPr>
          <a:xfrm>
            <a:off x="2937832" y="3993592"/>
            <a:ext cx="8768640" cy="1125582"/>
            <a:chOff x="2937832" y="3993592"/>
            <a:chExt cx="8768640" cy="1125582"/>
          </a:xfrm>
        </p:grpSpPr>
        <p:sp>
          <p:nvSpPr>
            <p:cNvPr id="13" name="Freeform 12">
              <a:extLst>
                <a:ext uri="{FF2B5EF4-FFF2-40B4-BE49-F238E27FC236}">
                  <a16:creationId xmlns:a16="http://schemas.microsoft.com/office/drawing/2014/main" id="{58AD98AF-FA38-7D41-8011-6CE29909551B}"/>
                </a:ext>
              </a:extLst>
            </p:cNvPr>
            <p:cNvSpPr/>
            <p:nvPr/>
          </p:nvSpPr>
          <p:spPr>
            <a:xfrm>
              <a:off x="2937832" y="3993592"/>
              <a:ext cx="4456896" cy="1125582"/>
            </a:xfrm>
            <a:custGeom>
              <a:avLst/>
              <a:gdLst>
                <a:gd name="connsiteX0" fmla="*/ 0 w 6096000"/>
                <a:gd name="connsiteY0" fmla="*/ 1354666 h 1354666"/>
                <a:gd name="connsiteX1" fmla="*/ 1016000 w 6096000"/>
                <a:gd name="connsiteY1" fmla="*/ 0 h 1354666"/>
                <a:gd name="connsiteX2" fmla="*/ 5080001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1" y="0"/>
                  </a:lnTo>
                  <a:lnTo>
                    <a:pt x="6096000" y="1354666"/>
                  </a:lnTo>
                  <a:lnTo>
                    <a:pt x="0" y="1354666"/>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5060" tIns="48260" rIns="1115060" bIns="4826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ckwell" panose="02060603020205020403"/>
                  <a:ea typeface="+mn-ea"/>
                  <a:cs typeface="+mn-cs"/>
                </a:rPr>
                <a:t>Information</a:t>
              </a:r>
            </a:p>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Rockwell" panose="02060603020205020403"/>
                  <a:ea typeface="+mn-ea"/>
                  <a:cs typeface="+mn-cs"/>
                </a:rPr>
                <a:t>Reading</a:t>
              </a:r>
            </a:p>
          </p:txBody>
        </p:sp>
        <p:sp>
          <p:nvSpPr>
            <p:cNvPr id="22" name="TextBox 21">
              <a:extLst>
                <a:ext uri="{FF2B5EF4-FFF2-40B4-BE49-F238E27FC236}">
                  <a16:creationId xmlns:a16="http://schemas.microsoft.com/office/drawing/2014/main" id="{7BC877CE-F94C-504C-9D7D-91E74ABDE165}"/>
                </a:ext>
              </a:extLst>
            </p:cNvPr>
            <p:cNvSpPr txBox="1"/>
            <p:nvPr/>
          </p:nvSpPr>
          <p:spPr>
            <a:xfrm>
              <a:off x="7268266" y="4239112"/>
              <a:ext cx="4438206" cy="338554"/>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Phillip and the Eunuch Acts </a:t>
              </a:r>
              <a:r>
                <a:rPr kumimoji="0" lang="en-US" sz="1600" b="0" i="1" u="none" strike="noStrike" kern="1200" cap="none" spc="0" normalizeH="0" baseline="0" noProof="0" dirty="0">
                  <a:ln>
                    <a:noFill/>
                  </a:ln>
                  <a:solidFill>
                    <a:prstClr val="black"/>
                  </a:solidFill>
                  <a:effectLst/>
                  <a:uLnTx/>
                  <a:uFillTx/>
                  <a:latin typeface="Rockwell" panose="02060603020205020403"/>
                  <a:ea typeface="+mn-ea"/>
                  <a:cs typeface="+mn-cs"/>
                </a:rPr>
                <a:t>8: 26-39</a:t>
              </a:r>
            </a:p>
          </p:txBody>
        </p:sp>
      </p:grpSp>
      <p:grpSp>
        <p:nvGrpSpPr>
          <p:cNvPr id="29" name="Group 28">
            <a:extLst>
              <a:ext uri="{FF2B5EF4-FFF2-40B4-BE49-F238E27FC236}">
                <a16:creationId xmlns:a16="http://schemas.microsoft.com/office/drawing/2014/main" id="{24FB120D-B11D-0946-86D5-CC1FD6A548A5}"/>
              </a:ext>
            </a:extLst>
          </p:cNvPr>
          <p:cNvGrpSpPr/>
          <p:nvPr/>
        </p:nvGrpSpPr>
        <p:grpSpPr>
          <a:xfrm>
            <a:off x="4423464" y="1369445"/>
            <a:ext cx="7283008" cy="1125582"/>
            <a:chOff x="4423464" y="1369445"/>
            <a:chExt cx="7283008" cy="1125582"/>
          </a:xfrm>
        </p:grpSpPr>
        <p:sp>
          <p:nvSpPr>
            <p:cNvPr id="6" name="Freeform 5">
              <a:extLst>
                <a:ext uri="{FF2B5EF4-FFF2-40B4-BE49-F238E27FC236}">
                  <a16:creationId xmlns:a16="http://schemas.microsoft.com/office/drawing/2014/main" id="{1EFC00FB-F478-2A4B-B4E0-1647434B463C}"/>
                </a:ext>
              </a:extLst>
            </p:cNvPr>
            <p:cNvSpPr/>
            <p:nvPr/>
          </p:nvSpPr>
          <p:spPr>
            <a:xfrm>
              <a:off x="4423464" y="1369445"/>
              <a:ext cx="1485632" cy="1125582"/>
            </a:xfrm>
            <a:custGeom>
              <a:avLst/>
              <a:gdLst>
                <a:gd name="connsiteX0" fmla="*/ 0 w 2032000"/>
                <a:gd name="connsiteY0" fmla="*/ 1354666 h 1354666"/>
                <a:gd name="connsiteX1" fmla="*/ 1016000 w 2032000"/>
                <a:gd name="connsiteY1" fmla="*/ 0 h 1354666"/>
                <a:gd name="connsiteX2" fmla="*/ 1016001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1" y="0"/>
                  </a:lnTo>
                  <a:lnTo>
                    <a:pt x="2032000" y="1354666"/>
                  </a:lnTo>
                  <a:lnTo>
                    <a:pt x="0" y="1354666"/>
                  </a:lnTo>
                  <a:close/>
                </a:path>
              </a:pathLst>
            </a:custGeom>
            <a:solidFill>
              <a:srgbClr val="FFC00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260" tIns="48260" rIns="48260" bIns="4826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Rockwell" panose="02060603020205020403"/>
                  <a:ea typeface="+mn-ea"/>
                  <a:cs typeface="+mn-cs"/>
                </a:rPr>
                <a:t>Wisdom</a:t>
              </a:r>
            </a:p>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Rockwell" panose="02060603020205020403"/>
                  <a:ea typeface="+mn-ea"/>
                  <a:cs typeface="+mn-cs"/>
                </a:rPr>
                <a:t>Applying</a:t>
              </a:r>
            </a:p>
          </p:txBody>
        </p:sp>
        <p:sp>
          <p:nvSpPr>
            <p:cNvPr id="23" name="TextBox 22">
              <a:extLst>
                <a:ext uri="{FF2B5EF4-FFF2-40B4-BE49-F238E27FC236}">
                  <a16:creationId xmlns:a16="http://schemas.microsoft.com/office/drawing/2014/main" id="{6B03F15E-4CD5-BA4D-BBCD-3C51A18CD18B}"/>
                </a:ext>
              </a:extLst>
            </p:cNvPr>
            <p:cNvSpPr txBox="1"/>
            <p:nvPr/>
          </p:nvSpPr>
          <p:spPr>
            <a:xfrm>
              <a:off x="5909096" y="1585077"/>
              <a:ext cx="5797376" cy="523220"/>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Wisdom is the principal thing; therefore, get wisdom: and with all thy getting get understanding.</a:t>
              </a:r>
              <a:r>
                <a:rPr kumimoji="0" lang="en-US" sz="1400" b="0" i="1" u="none" strike="noStrike" kern="1200" cap="none" spc="0" normalizeH="0" baseline="0" noProof="0" dirty="0">
                  <a:ln>
                    <a:noFill/>
                  </a:ln>
                  <a:solidFill>
                    <a:prstClr val="black"/>
                  </a:solidFill>
                  <a:effectLst/>
                  <a:uLnTx/>
                  <a:uFillTx/>
                  <a:latin typeface="Rockwell" panose="02060603020205020403"/>
                  <a:ea typeface="+mn-ea"/>
                  <a:cs typeface="+mn-cs"/>
                </a:rPr>
                <a:t> Proverb 4:7</a:t>
              </a:r>
            </a:p>
          </p:txBody>
        </p:sp>
      </p:grpSp>
    </p:spTree>
    <p:extLst>
      <p:ext uri="{BB962C8B-B14F-4D97-AF65-F5344CB8AC3E}">
        <p14:creationId xmlns:p14="http://schemas.microsoft.com/office/powerpoint/2010/main" val="238212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79" y="18786"/>
            <a:ext cx="11298476" cy="1262166"/>
          </a:xfrm>
        </p:spPr>
        <p:txBody>
          <a:bodyPr vert="horz" lIns="91440" tIns="45720" rIns="91440" bIns="45720" rtlCol="0" anchor="ctr">
            <a:noAutofit/>
          </a:bodyPr>
          <a:lstStyle/>
          <a:p>
            <a:pPr algn="ctr">
              <a:lnSpc>
                <a:spcPct val="90000"/>
              </a:lnSpc>
            </a:pPr>
            <a:r>
              <a:rPr lang="en-US" sz="4000" b="1" cap="all" dirty="0">
                <a:blipFill>
                  <a:blip r:embed="rId2">
                    <a:extLst>
                      <a:ext uri="{28A0092B-C50C-407E-A947-70E740481C1C}">
                        <a14:useLocalDpi xmlns:a14="http://schemas.microsoft.com/office/drawing/2010/main" val="0"/>
                      </a:ext>
                    </a:extLst>
                  </a:blip>
                  <a:tile tx="6350" ty="-127000" sx="65000" sy="64000" flip="none" algn="tl"/>
                </a:blipFill>
              </a:rPr>
              <a:t>A Lesson in Listening</a:t>
            </a:r>
            <a:br>
              <a:rPr lang="en-US" sz="4000" b="1" cap="all" dirty="0">
                <a:blipFill>
                  <a:blip r:embed="rId2">
                    <a:extLst>
                      <a:ext uri="{28A0092B-C50C-407E-A947-70E740481C1C}">
                        <a14:useLocalDpi xmlns:a14="http://schemas.microsoft.com/office/drawing/2010/main" val="0"/>
                      </a:ext>
                    </a:extLst>
                  </a:blip>
                  <a:tile tx="6350" ty="-127000" sx="65000" sy="64000" flip="none" algn="tl"/>
                </a:blipFill>
              </a:rPr>
            </a:br>
            <a:r>
              <a:rPr lang="en-US" sz="1800" dirty="0"/>
              <a:t>let the wise </a:t>
            </a:r>
            <a:r>
              <a:rPr lang="en-US" sz="1800" b="1" dirty="0">
                <a:solidFill>
                  <a:srgbClr val="FF0000"/>
                </a:solidFill>
              </a:rPr>
              <a:t>listen</a:t>
            </a:r>
            <a:r>
              <a:rPr lang="en-US" sz="1800" dirty="0"/>
              <a:t> and add to their learning, and let the discerning get guidance— </a:t>
            </a:r>
            <a:r>
              <a:rPr lang="en-US" sz="1600" i="1" dirty="0">
                <a:blipFill>
                  <a:blip r:embed="rId2">
                    <a:extLst>
                      <a:ext uri="{28A0092B-C50C-407E-A947-70E740481C1C}">
                        <a14:useLocalDpi xmlns:a14="http://schemas.microsoft.com/office/drawing/2010/main" val="0"/>
                      </a:ext>
                    </a:extLst>
                  </a:blip>
                  <a:tile tx="6350" ty="-127000" sx="65000" sy="64000" flip="none" algn="tl"/>
                </a:blipFill>
              </a:rPr>
              <a:t>Proverbs</a:t>
            </a:r>
            <a:r>
              <a:rPr lang="en-US" sz="1600" i="1" cap="all" dirty="0">
                <a:blipFill>
                  <a:blip r:embed="rId2">
                    <a:extLst>
                      <a:ext uri="{28A0092B-C50C-407E-A947-70E740481C1C}">
                        <a14:useLocalDpi xmlns:a14="http://schemas.microsoft.com/office/drawing/2010/main" val="0"/>
                      </a:ext>
                    </a:extLst>
                  </a:blip>
                  <a:tile tx="6350" ty="-127000" sx="65000" sy="64000" flip="none" algn="tl"/>
                </a:blipFill>
              </a:rPr>
              <a:t> 1:5</a:t>
            </a:r>
            <a:endParaRPr lang="en-US" sz="4000" i="1" cap="all" dirty="0">
              <a:blipFill>
                <a:blip r:embed="rId2">
                  <a:extLst>
                    <a:ext uri="{28A0092B-C50C-407E-A947-70E740481C1C}">
                      <a14:useLocalDpi xmlns:a14="http://schemas.microsoft.com/office/drawing/2010/main" val="0"/>
                    </a:ext>
                  </a:extLst>
                </a:blip>
                <a:tile tx="6350" ty="-127000" sx="65000" sy="64000" flip="none" algn="tl"/>
              </a:blipFill>
            </a:endParaRPr>
          </a:p>
        </p:txBody>
      </p:sp>
      <p:grpSp>
        <p:nvGrpSpPr>
          <p:cNvPr id="7" name="Group 6">
            <a:extLst>
              <a:ext uri="{FF2B5EF4-FFF2-40B4-BE49-F238E27FC236}">
                <a16:creationId xmlns:a16="http://schemas.microsoft.com/office/drawing/2014/main" id="{79914A2A-0260-CA45-9B81-00F992951EA9}"/>
              </a:ext>
            </a:extLst>
          </p:cNvPr>
          <p:cNvGrpSpPr/>
          <p:nvPr/>
        </p:nvGrpSpPr>
        <p:grpSpPr>
          <a:xfrm>
            <a:off x="3424016" y="1924210"/>
            <a:ext cx="5105402" cy="990602"/>
            <a:chOff x="3581398" y="1661163"/>
            <a:chExt cx="5105402" cy="990602"/>
          </a:xfrm>
        </p:grpSpPr>
        <p:sp>
          <p:nvSpPr>
            <p:cNvPr id="8" name="Curved Up Arrow 7"/>
            <p:cNvSpPr/>
            <p:nvPr/>
          </p:nvSpPr>
          <p:spPr>
            <a:xfrm flipV="1">
              <a:off x="3581398" y="1661163"/>
              <a:ext cx="5105402" cy="99060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10" name="TextBox 9"/>
            <p:cNvSpPr txBox="1"/>
            <p:nvPr/>
          </p:nvSpPr>
          <p:spPr>
            <a:xfrm>
              <a:off x="4941778" y="1864489"/>
              <a:ext cx="2286000" cy="523220"/>
            </a:xfrm>
            <a:prstGeom prst="rect">
              <a:avLst/>
            </a:prstGeom>
            <a:noFill/>
          </p:spPr>
          <p:txBody>
            <a:bodyPr wrap="square" rtlCol="0">
              <a:spAutoFit/>
            </a:bodyPr>
            <a:lstStyle/>
            <a:p>
              <a:pPr algn="ctr"/>
              <a:r>
                <a:rPr lang="en-US" sz="2800" dirty="0">
                  <a:solidFill>
                    <a:srgbClr val="C00000"/>
                  </a:solidFill>
                  <a:latin typeface="Gill Sans MT"/>
                </a:rPr>
                <a:t>The Message</a:t>
              </a:r>
            </a:p>
          </p:txBody>
        </p:sp>
      </p:grpSp>
      <p:grpSp>
        <p:nvGrpSpPr>
          <p:cNvPr id="17" name="Group 16">
            <a:extLst>
              <a:ext uri="{FF2B5EF4-FFF2-40B4-BE49-F238E27FC236}">
                <a16:creationId xmlns:a16="http://schemas.microsoft.com/office/drawing/2014/main" id="{6409FA7D-A9B8-AC47-B522-07205BBDA70B}"/>
              </a:ext>
            </a:extLst>
          </p:cNvPr>
          <p:cNvGrpSpPr/>
          <p:nvPr/>
        </p:nvGrpSpPr>
        <p:grpSpPr>
          <a:xfrm>
            <a:off x="3211076" y="4349662"/>
            <a:ext cx="5407068" cy="990599"/>
            <a:chOff x="3581400" y="3886199"/>
            <a:chExt cx="5105402" cy="990599"/>
          </a:xfrm>
        </p:grpSpPr>
        <p:sp>
          <p:nvSpPr>
            <p:cNvPr id="9" name="Curved Up Arrow 8"/>
            <p:cNvSpPr/>
            <p:nvPr/>
          </p:nvSpPr>
          <p:spPr>
            <a:xfrm flipH="1">
              <a:off x="3581400" y="3886199"/>
              <a:ext cx="5105402" cy="990599"/>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Gill Sans MT"/>
              </a:endParaRPr>
            </a:p>
          </p:txBody>
        </p:sp>
        <p:sp>
          <p:nvSpPr>
            <p:cNvPr id="13" name="TextBox 12"/>
            <p:cNvSpPr txBox="1"/>
            <p:nvPr/>
          </p:nvSpPr>
          <p:spPr>
            <a:xfrm>
              <a:off x="4665945" y="4137487"/>
              <a:ext cx="2936310" cy="523220"/>
            </a:xfrm>
            <a:prstGeom prst="rect">
              <a:avLst/>
            </a:prstGeom>
            <a:noFill/>
          </p:spPr>
          <p:txBody>
            <a:bodyPr wrap="square" rtlCol="0">
              <a:spAutoFit/>
            </a:bodyPr>
            <a:lstStyle/>
            <a:p>
              <a:pPr algn="ctr"/>
              <a:r>
                <a:rPr lang="en-US" sz="2800" dirty="0">
                  <a:solidFill>
                    <a:srgbClr val="00B050"/>
                  </a:solidFill>
                  <a:latin typeface="Gill Sans MT"/>
                </a:rPr>
                <a:t>The Feedback </a:t>
              </a:r>
            </a:p>
          </p:txBody>
        </p:sp>
      </p:grpSp>
      <p:grpSp>
        <p:nvGrpSpPr>
          <p:cNvPr id="3" name="Group 2">
            <a:extLst>
              <a:ext uri="{FF2B5EF4-FFF2-40B4-BE49-F238E27FC236}">
                <a16:creationId xmlns:a16="http://schemas.microsoft.com/office/drawing/2014/main" id="{E21CB629-9BCD-4949-A11A-B001AB42D95D}"/>
              </a:ext>
            </a:extLst>
          </p:cNvPr>
          <p:cNvGrpSpPr/>
          <p:nvPr/>
        </p:nvGrpSpPr>
        <p:grpSpPr>
          <a:xfrm>
            <a:off x="672231" y="1963407"/>
            <a:ext cx="2538843" cy="3355861"/>
            <a:chOff x="1042555" y="1337106"/>
            <a:chExt cx="2538843" cy="3355861"/>
          </a:xfrm>
        </p:grpSpPr>
        <p:sp>
          <p:nvSpPr>
            <p:cNvPr id="5" name="Rounded Rectangle 4"/>
            <p:cNvSpPr/>
            <p:nvPr/>
          </p:nvSpPr>
          <p:spPr>
            <a:xfrm>
              <a:off x="1256952" y="1337106"/>
              <a:ext cx="1814535" cy="61555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prstClr val="white"/>
                  </a:solidFill>
                  <a:latin typeface="Gill Sans MT"/>
                </a:rPr>
                <a:t>The Sender</a:t>
              </a:r>
            </a:p>
          </p:txBody>
        </p:sp>
        <p:pic>
          <p:nvPicPr>
            <p:cNvPr id="1026" name="Picture 2" descr="3d white pensive man. 3d pensive man. isolated on white background. |  CanStock">
              <a:extLst>
                <a:ext uri="{FF2B5EF4-FFF2-40B4-BE49-F238E27FC236}">
                  <a16:creationId xmlns:a16="http://schemas.microsoft.com/office/drawing/2014/main" id="{9EC1D183-E648-564C-AE46-D571A0E73C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00"/>
            <a:stretch/>
          </p:blipFill>
          <p:spPr bwMode="auto">
            <a:xfrm>
              <a:off x="1042555" y="2217594"/>
              <a:ext cx="2538843" cy="24753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55077FE8-99C2-D548-9C14-0A6D65DEB57B}"/>
              </a:ext>
            </a:extLst>
          </p:cNvPr>
          <p:cNvGrpSpPr/>
          <p:nvPr/>
        </p:nvGrpSpPr>
        <p:grpSpPr>
          <a:xfrm>
            <a:off x="9124951" y="1963407"/>
            <a:ext cx="2149605" cy="3386165"/>
            <a:chOff x="8963416" y="1337106"/>
            <a:chExt cx="2149605" cy="3386165"/>
          </a:xfrm>
        </p:grpSpPr>
        <p:sp>
          <p:nvSpPr>
            <p:cNvPr id="6" name="Rounded Rectangle 5"/>
            <p:cNvSpPr/>
            <p:nvPr/>
          </p:nvSpPr>
          <p:spPr>
            <a:xfrm>
              <a:off x="9098070" y="1337106"/>
              <a:ext cx="1814535" cy="6155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prstClr val="white"/>
                  </a:solidFill>
                  <a:latin typeface="Gill Sans MT"/>
                </a:rPr>
                <a:t>The Receiver</a:t>
              </a:r>
            </a:p>
          </p:txBody>
        </p:sp>
        <p:pic>
          <p:nvPicPr>
            <p:cNvPr id="1028" name="Picture 4" descr="3d Man Leaning On Something And Showing Okay Hand Gesture Over White Stock  Illustration - Illustration of gesture, model: 34278258">
              <a:extLst>
                <a:ext uri="{FF2B5EF4-FFF2-40B4-BE49-F238E27FC236}">
                  <a16:creationId xmlns:a16="http://schemas.microsoft.com/office/drawing/2014/main" id="{DD549C02-3C1E-F44A-B85A-108C24418B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25" r="13474" b="12145"/>
            <a:stretch/>
          </p:blipFill>
          <p:spPr bwMode="auto">
            <a:xfrm>
              <a:off x="8963416" y="2134728"/>
              <a:ext cx="2149605" cy="2588543"/>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ounded Rectangle 15">
            <a:extLst>
              <a:ext uri="{FF2B5EF4-FFF2-40B4-BE49-F238E27FC236}">
                <a16:creationId xmlns:a16="http://schemas.microsoft.com/office/drawing/2014/main" id="{13750EA2-284E-2443-BDB2-51C4B16B404D}"/>
              </a:ext>
            </a:extLst>
          </p:cNvPr>
          <p:cNvSpPr/>
          <p:nvPr/>
        </p:nvSpPr>
        <p:spPr>
          <a:xfrm>
            <a:off x="616100" y="5953939"/>
            <a:ext cx="10597018" cy="793897"/>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Everyone should be quick to listen, slow to speak and slow to become angry, because human anger does not produce the righteousness that God desires. </a:t>
            </a:r>
            <a:r>
              <a:rPr lang="en-US" sz="2000" i="1" dirty="0">
                <a:solidFill>
                  <a:schemeClr val="tx1"/>
                </a:solidFill>
              </a:rPr>
              <a:t>James 1:19-20</a:t>
            </a:r>
            <a:endParaRPr lang="en-US" sz="2400" i="1" dirty="0">
              <a:solidFill>
                <a:schemeClr val="tx1"/>
              </a:solidFill>
              <a:latin typeface="Gill Sans MT"/>
            </a:endParaRPr>
          </a:p>
        </p:txBody>
      </p:sp>
      <p:sp>
        <p:nvSpPr>
          <p:cNvPr id="18" name="TextBox 17">
            <a:extLst>
              <a:ext uri="{FF2B5EF4-FFF2-40B4-BE49-F238E27FC236}">
                <a16:creationId xmlns:a16="http://schemas.microsoft.com/office/drawing/2014/main" id="{7FA8965B-0674-9F48-8B78-B6D0B3B302E2}"/>
              </a:ext>
            </a:extLst>
          </p:cNvPr>
          <p:cNvSpPr txBox="1"/>
          <p:nvPr/>
        </p:nvSpPr>
        <p:spPr>
          <a:xfrm>
            <a:off x="3092619" y="1286906"/>
            <a:ext cx="6006761" cy="461665"/>
          </a:xfrm>
          <a:prstGeom prst="rect">
            <a:avLst/>
          </a:prstGeom>
          <a:noFill/>
        </p:spPr>
        <p:txBody>
          <a:bodyPr wrap="square" rtlCol="0">
            <a:spAutoFit/>
          </a:bodyPr>
          <a:lstStyle/>
          <a:p>
            <a:pPr algn="ctr"/>
            <a:r>
              <a:rPr lang="en-US" sz="2400" b="1" dirty="0"/>
              <a:t>The 4-Part Communications Process</a:t>
            </a:r>
          </a:p>
        </p:txBody>
      </p:sp>
      <p:sp>
        <p:nvSpPr>
          <p:cNvPr id="22" name="TextBox 21">
            <a:extLst>
              <a:ext uri="{FF2B5EF4-FFF2-40B4-BE49-F238E27FC236}">
                <a16:creationId xmlns:a16="http://schemas.microsoft.com/office/drawing/2014/main" id="{E4E5B73C-3C57-0E45-817C-D4FA948435F2}"/>
              </a:ext>
            </a:extLst>
          </p:cNvPr>
          <p:cNvSpPr txBox="1"/>
          <p:nvPr/>
        </p:nvSpPr>
        <p:spPr>
          <a:xfrm>
            <a:off x="3920646" y="2984143"/>
            <a:ext cx="3670127" cy="1323439"/>
          </a:xfrm>
          <a:prstGeom prst="rect">
            <a:avLst/>
          </a:prstGeom>
          <a:noFill/>
        </p:spPr>
        <p:txBody>
          <a:bodyPr wrap="square" rtlCol="0">
            <a:spAutoFit/>
          </a:bodyPr>
          <a:lstStyle/>
          <a:p>
            <a:pPr marL="746125" indent="12700"/>
            <a:r>
              <a:rPr lang="en-US" sz="2000" dirty="0"/>
              <a:t>Compare Percent of time speaking to listening…</a:t>
            </a:r>
          </a:p>
          <a:p>
            <a:pPr marL="1493838" indent="-149225">
              <a:buFontTx/>
              <a:buChar char="-"/>
            </a:pPr>
            <a:r>
              <a:rPr lang="en-US" sz="2000" dirty="0"/>
              <a:t>To Others</a:t>
            </a:r>
          </a:p>
          <a:p>
            <a:pPr marL="1493838" indent="-149225">
              <a:buFontTx/>
              <a:buChar char="-"/>
            </a:pPr>
            <a:r>
              <a:rPr lang="en-US" sz="2000" dirty="0"/>
              <a:t>To God</a:t>
            </a:r>
          </a:p>
        </p:txBody>
      </p:sp>
    </p:spTree>
    <p:extLst>
      <p:ext uri="{BB962C8B-B14F-4D97-AF65-F5344CB8AC3E}">
        <p14:creationId xmlns:p14="http://schemas.microsoft.com/office/powerpoint/2010/main" val="14785683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A619-1524-6848-A1CD-960B245D9BB5}"/>
              </a:ext>
            </a:extLst>
          </p:cNvPr>
          <p:cNvSpPr>
            <a:spLocks noGrp="1"/>
          </p:cNvSpPr>
          <p:nvPr>
            <p:ph type="title"/>
          </p:nvPr>
        </p:nvSpPr>
        <p:spPr>
          <a:xfrm>
            <a:off x="327547" y="0"/>
            <a:ext cx="11368584" cy="1473958"/>
          </a:xfrm>
        </p:spPr>
        <p:txBody>
          <a:bodyPr>
            <a:normAutofit/>
          </a:bodyPr>
          <a:lstStyle/>
          <a:p>
            <a:r>
              <a:rPr lang="en-US" dirty="0"/>
              <a:t>Instruction &amp; Teaching</a:t>
            </a:r>
            <a:br>
              <a:rPr lang="en-US" dirty="0"/>
            </a:br>
            <a:r>
              <a:rPr lang="en-US" sz="2400" i="1" cap="none" dirty="0">
                <a:solidFill>
                  <a:schemeClr val="tx2"/>
                </a:solidFill>
              </a:rPr>
              <a:t>Listen, My Son, To Your Father’s Instruction And Do Not Forsake Your Mother’s Teaching.</a:t>
            </a:r>
            <a:r>
              <a:rPr lang="en-US" sz="2400" i="1" dirty="0">
                <a:solidFill>
                  <a:schemeClr val="tx2"/>
                </a:solidFill>
              </a:rPr>
              <a:t> </a:t>
            </a:r>
            <a:r>
              <a:rPr lang="en-US" sz="2400" i="1" cap="none" dirty="0">
                <a:solidFill>
                  <a:schemeClr val="tx2"/>
                </a:solidFill>
              </a:rPr>
              <a:t>Proverbs 1:10</a:t>
            </a:r>
          </a:p>
        </p:txBody>
      </p:sp>
      <p:grpSp>
        <p:nvGrpSpPr>
          <p:cNvPr id="17" name="Group 16">
            <a:extLst>
              <a:ext uri="{FF2B5EF4-FFF2-40B4-BE49-F238E27FC236}">
                <a16:creationId xmlns:a16="http://schemas.microsoft.com/office/drawing/2014/main" id="{0E1DD068-3E02-EF45-A6FA-5FF8C2D0DB4C}"/>
              </a:ext>
            </a:extLst>
          </p:cNvPr>
          <p:cNvGrpSpPr/>
          <p:nvPr/>
        </p:nvGrpSpPr>
        <p:grpSpPr>
          <a:xfrm>
            <a:off x="235113" y="1468828"/>
            <a:ext cx="7451181" cy="3920345"/>
            <a:chOff x="235113" y="1468828"/>
            <a:chExt cx="7451181" cy="3920345"/>
          </a:xfrm>
        </p:grpSpPr>
        <p:sp>
          <p:nvSpPr>
            <p:cNvPr id="4" name="TextBox 3">
              <a:extLst>
                <a:ext uri="{FF2B5EF4-FFF2-40B4-BE49-F238E27FC236}">
                  <a16:creationId xmlns:a16="http://schemas.microsoft.com/office/drawing/2014/main" id="{0360BE3B-2C25-3246-A7BD-C650879C0301}"/>
                </a:ext>
              </a:extLst>
            </p:cNvPr>
            <p:cNvSpPr txBox="1"/>
            <p:nvPr/>
          </p:nvSpPr>
          <p:spPr>
            <a:xfrm>
              <a:off x="311313" y="1468828"/>
              <a:ext cx="4039738" cy="400110"/>
            </a:xfrm>
            <a:prstGeom prst="rect">
              <a:avLst/>
            </a:prstGeom>
            <a:noFill/>
          </p:spPr>
          <p:txBody>
            <a:bodyPr wrap="square" rtlCol="0">
              <a:spAutoFit/>
            </a:bodyPr>
            <a:lstStyle/>
            <a:p>
              <a:r>
                <a:rPr lang="en-US" sz="2000" dirty="0"/>
                <a:t>Instructions gives us the </a:t>
              </a:r>
              <a:r>
                <a:rPr lang="en-US" sz="2000" b="1" dirty="0"/>
                <a:t>“How”</a:t>
              </a:r>
            </a:p>
          </p:txBody>
        </p:sp>
        <p:grpSp>
          <p:nvGrpSpPr>
            <p:cNvPr id="11" name="Group 10">
              <a:extLst>
                <a:ext uri="{FF2B5EF4-FFF2-40B4-BE49-F238E27FC236}">
                  <a16:creationId xmlns:a16="http://schemas.microsoft.com/office/drawing/2014/main" id="{4BC728F4-2DAB-7245-9199-65A71C8D08F0}"/>
                </a:ext>
              </a:extLst>
            </p:cNvPr>
            <p:cNvGrpSpPr/>
            <p:nvPr/>
          </p:nvGrpSpPr>
          <p:grpSpPr>
            <a:xfrm>
              <a:off x="235113" y="1868939"/>
              <a:ext cx="7451181" cy="3520234"/>
              <a:chOff x="235113" y="1868939"/>
              <a:chExt cx="7451181" cy="3520234"/>
            </a:xfrm>
          </p:grpSpPr>
          <p:sp>
            <p:nvSpPr>
              <p:cNvPr id="10" name="Oval 9">
                <a:extLst>
                  <a:ext uri="{FF2B5EF4-FFF2-40B4-BE49-F238E27FC236}">
                    <a16:creationId xmlns:a16="http://schemas.microsoft.com/office/drawing/2014/main" id="{0A6F2D0A-F05E-8C4D-8421-19C552B65EF4}"/>
                  </a:ext>
                </a:extLst>
              </p:cNvPr>
              <p:cNvSpPr/>
              <p:nvPr/>
            </p:nvSpPr>
            <p:spPr>
              <a:xfrm>
                <a:off x="235113" y="1868939"/>
                <a:ext cx="7451181" cy="3520234"/>
              </a:xfrm>
              <a:prstGeom prst="ellipse">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695D401-2237-E04E-A0C5-A827758957A9}"/>
                  </a:ext>
                </a:extLst>
              </p:cNvPr>
              <p:cNvSpPr txBox="1"/>
              <p:nvPr/>
            </p:nvSpPr>
            <p:spPr>
              <a:xfrm>
                <a:off x="1840197" y="2263918"/>
                <a:ext cx="2565779" cy="461665"/>
              </a:xfrm>
              <a:prstGeom prst="rect">
                <a:avLst/>
              </a:prstGeom>
              <a:noFill/>
            </p:spPr>
            <p:txBody>
              <a:bodyPr wrap="square" rtlCol="0">
                <a:spAutoFit/>
              </a:bodyPr>
              <a:lstStyle/>
              <a:p>
                <a:pPr algn="ctr"/>
                <a:r>
                  <a:rPr lang="en-US" sz="2400" b="1" dirty="0">
                    <a:solidFill>
                      <a:srgbClr val="0070C0"/>
                    </a:solidFill>
                  </a:rPr>
                  <a:t>Teaching</a:t>
                </a:r>
              </a:p>
            </p:txBody>
          </p:sp>
          <p:sp>
            <p:nvSpPr>
              <p:cNvPr id="12" name="TextBox 11">
                <a:extLst>
                  <a:ext uri="{FF2B5EF4-FFF2-40B4-BE49-F238E27FC236}">
                    <a16:creationId xmlns:a16="http://schemas.microsoft.com/office/drawing/2014/main" id="{D6CAE7E9-4028-CC4D-81BF-0A5C44CE4929}"/>
                  </a:ext>
                </a:extLst>
              </p:cNvPr>
              <p:cNvSpPr txBox="1"/>
              <p:nvPr/>
            </p:nvSpPr>
            <p:spPr>
              <a:xfrm>
                <a:off x="1002302" y="2999151"/>
                <a:ext cx="3699754"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Rebuking, correcting and training in righteousness</a:t>
                </a:r>
              </a:p>
              <a:p>
                <a:pPr marL="285750" indent="-285750">
                  <a:buFont typeface="Arial" panose="020B0604020202020204" pitchFamily="34" charset="0"/>
                  <a:buChar char="•"/>
                </a:pPr>
                <a:r>
                  <a:rPr lang="en-US" sz="2000" dirty="0"/>
                  <a:t>Teach me Your Ways</a:t>
                </a:r>
              </a:p>
              <a:p>
                <a:pPr marL="285750" indent="-285750">
                  <a:buFont typeface="Arial" panose="020B0604020202020204" pitchFamily="34" charset="0"/>
                  <a:buChar char="•"/>
                </a:pPr>
                <a:r>
                  <a:rPr lang="en-US" sz="2000" dirty="0"/>
                  <a:t>How to Walk</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grpSp>
      </p:grpSp>
      <p:grpSp>
        <p:nvGrpSpPr>
          <p:cNvPr id="18" name="Group 17">
            <a:extLst>
              <a:ext uri="{FF2B5EF4-FFF2-40B4-BE49-F238E27FC236}">
                <a16:creationId xmlns:a16="http://schemas.microsoft.com/office/drawing/2014/main" id="{15BC0F78-7F82-214E-9E38-C5F656F33AA9}"/>
              </a:ext>
            </a:extLst>
          </p:cNvPr>
          <p:cNvGrpSpPr/>
          <p:nvPr/>
        </p:nvGrpSpPr>
        <p:grpSpPr>
          <a:xfrm>
            <a:off x="4921458" y="1436225"/>
            <a:ext cx="7099446" cy="3976310"/>
            <a:chOff x="4921458" y="1436225"/>
            <a:chExt cx="7099446" cy="3976310"/>
          </a:xfrm>
        </p:grpSpPr>
        <p:sp>
          <p:nvSpPr>
            <p:cNvPr id="5" name="TextBox 4">
              <a:extLst>
                <a:ext uri="{FF2B5EF4-FFF2-40B4-BE49-F238E27FC236}">
                  <a16:creationId xmlns:a16="http://schemas.microsoft.com/office/drawing/2014/main" id="{3905DC2F-F5F6-5043-A75F-22552CF323B2}"/>
                </a:ext>
              </a:extLst>
            </p:cNvPr>
            <p:cNvSpPr txBox="1"/>
            <p:nvPr/>
          </p:nvSpPr>
          <p:spPr>
            <a:xfrm>
              <a:off x="7920596" y="1436225"/>
              <a:ext cx="3835021" cy="400110"/>
            </a:xfrm>
            <a:prstGeom prst="rect">
              <a:avLst/>
            </a:prstGeom>
            <a:noFill/>
          </p:spPr>
          <p:txBody>
            <a:bodyPr wrap="square" rtlCol="0">
              <a:spAutoFit/>
            </a:bodyPr>
            <a:lstStyle/>
            <a:p>
              <a:r>
                <a:rPr lang="en-US" sz="2000" dirty="0"/>
                <a:t>Teaching gives us the </a:t>
              </a:r>
              <a:r>
                <a:rPr lang="en-US" sz="2000" b="1" dirty="0"/>
                <a:t>“Why”</a:t>
              </a:r>
            </a:p>
          </p:txBody>
        </p:sp>
        <p:grpSp>
          <p:nvGrpSpPr>
            <p:cNvPr id="14" name="Group 13">
              <a:extLst>
                <a:ext uri="{FF2B5EF4-FFF2-40B4-BE49-F238E27FC236}">
                  <a16:creationId xmlns:a16="http://schemas.microsoft.com/office/drawing/2014/main" id="{55DCD8D0-7B32-3849-82F5-B15D750BD444}"/>
                </a:ext>
              </a:extLst>
            </p:cNvPr>
            <p:cNvGrpSpPr/>
            <p:nvPr/>
          </p:nvGrpSpPr>
          <p:grpSpPr>
            <a:xfrm>
              <a:off x="4921458" y="1892301"/>
              <a:ext cx="7099446" cy="3520234"/>
              <a:chOff x="4921458" y="1892301"/>
              <a:chExt cx="7099446" cy="3520234"/>
            </a:xfrm>
          </p:grpSpPr>
          <p:sp>
            <p:nvSpPr>
              <p:cNvPr id="15" name="Oval 14">
                <a:extLst>
                  <a:ext uri="{FF2B5EF4-FFF2-40B4-BE49-F238E27FC236}">
                    <a16:creationId xmlns:a16="http://schemas.microsoft.com/office/drawing/2014/main" id="{E975777A-4FB6-FD4C-989D-9CA6111DD183}"/>
                  </a:ext>
                </a:extLst>
              </p:cNvPr>
              <p:cNvSpPr/>
              <p:nvPr/>
            </p:nvSpPr>
            <p:spPr>
              <a:xfrm>
                <a:off x="4921458" y="1892301"/>
                <a:ext cx="7099446" cy="3520234"/>
              </a:xfrm>
              <a:prstGeom prst="ellipse">
                <a:avLst/>
              </a:prstGeom>
              <a:solidFill>
                <a:srgbClr val="00B0F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9184475-4CDC-954A-8911-61769A611C37}"/>
                  </a:ext>
                </a:extLst>
              </p:cNvPr>
              <p:cNvSpPr txBox="1"/>
              <p:nvPr/>
            </p:nvSpPr>
            <p:spPr>
              <a:xfrm>
                <a:off x="8008488" y="2248636"/>
                <a:ext cx="2565779" cy="461665"/>
              </a:xfrm>
              <a:prstGeom prst="rect">
                <a:avLst/>
              </a:prstGeom>
              <a:noFill/>
            </p:spPr>
            <p:txBody>
              <a:bodyPr wrap="square" rtlCol="0">
                <a:spAutoFit/>
              </a:bodyPr>
              <a:lstStyle/>
              <a:p>
                <a:pPr algn="ctr"/>
                <a:r>
                  <a:rPr lang="en-US" sz="2400" b="1" dirty="0">
                    <a:solidFill>
                      <a:srgbClr val="0070C0"/>
                    </a:solidFill>
                  </a:rPr>
                  <a:t>Preaching</a:t>
                </a:r>
              </a:p>
            </p:txBody>
          </p:sp>
          <p:sp>
            <p:nvSpPr>
              <p:cNvPr id="13" name="TextBox 12">
                <a:extLst>
                  <a:ext uri="{FF2B5EF4-FFF2-40B4-BE49-F238E27FC236}">
                    <a16:creationId xmlns:a16="http://schemas.microsoft.com/office/drawing/2014/main" id="{3A76C6BD-F48C-9048-BF43-1AE290AAD23D}"/>
                  </a:ext>
                </a:extLst>
              </p:cNvPr>
              <p:cNvSpPr txBox="1"/>
              <p:nvPr/>
            </p:nvSpPr>
            <p:spPr>
              <a:xfrm>
                <a:off x="7686294" y="3012948"/>
                <a:ext cx="378527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Why we need salvation</a:t>
                </a:r>
              </a:p>
              <a:p>
                <a:pPr marL="342900" indent="-342900">
                  <a:buFont typeface="Arial" panose="020B0604020202020204" pitchFamily="34" charset="0"/>
                  <a:buChar char="•"/>
                </a:pPr>
                <a:r>
                  <a:rPr lang="en-US" sz="2000" dirty="0"/>
                  <a:t>The consequences for not accepting Jesus</a:t>
                </a:r>
              </a:p>
              <a:p>
                <a:pPr marL="342900" indent="-342900">
                  <a:buFont typeface="Arial" panose="020B0604020202020204" pitchFamily="34" charset="0"/>
                  <a:buChar char="•"/>
                </a:pPr>
                <a:r>
                  <a:rPr lang="en-US" sz="2000" dirty="0"/>
                  <a:t>Preach the Gospel</a:t>
                </a:r>
              </a:p>
              <a:p>
                <a:pPr marL="342900" indent="-342900">
                  <a:buFont typeface="Arial" panose="020B0604020202020204" pitchFamily="34" charset="0"/>
                  <a:buChar char="•"/>
                </a:pPr>
                <a:endParaRPr lang="en-US" sz="2000" dirty="0"/>
              </a:p>
            </p:txBody>
          </p:sp>
        </p:grpSp>
      </p:grpSp>
      <p:sp>
        <p:nvSpPr>
          <p:cNvPr id="16" name="TextBox 15">
            <a:extLst>
              <a:ext uri="{FF2B5EF4-FFF2-40B4-BE49-F238E27FC236}">
                <a16:creationId xmlns:a16="http://schemas.microsoft.com/office/drawing/2014/main" id="{55EB38EC-CBEE-5049-BBE5-95346E61AFC7}"/>
              </a:ext>
            </a:extLst>
          </p:cNvPr>
          <p:cNvSpPr txBox="1"/>
          <p:nvPr/>
        </p:nvSpPr>
        <p:spPr>
          <a:xfrm>
            <a:off x="5182278" y="2941518"/>
            <a:ext cx="2243196" cy="1421799"/>
          </a:xfrm>
          <a:prstGeom prst="rect">
            <a:avLst/>
          </a:prstGeom>
          <a:noFill/>
        </p:spPr>
        <p:txBody>
          <a:bodyPr wrap="square" rtlCol="0">
            <a:spAutoFit/>
          </a:bodyPr>
          <a:lstStyle/>
          <a:p>
            <a:pPr algn="ctr">
              <a:lnSpc>
                <a:spcPct val="150000"/>
              </a:lnSpc>
            </a:pPr>
            <a:r>
              <a:rPr lang="en-US" sz="2000" b="1" dirty="0"/>
              <a:t>Wisdom</a:t>
            </a:r>
          </a:p>
          <a:p>
            <a:pPr algn="ctr">
              <a:lnSpc>
                <a:spcPct val="150000"/>
              </a:lnSpc>
            </a:pPr>
            <a:r>
              <a:rPr lang="en-US" sz="2000" b="1" dirty="0"/>
              <a:t>Knowledge</a:t>
            </a:r>
          </a:p>
          <a:p>
            <a:pPr algn="ctr">
              <a:lnSpc>
                <a:spcPct val="150000"/>
              </a:lnSpc>
            </a:pPr>
            <a:r>
              <a:rPr lang="en-US" sz="2000" b="1" dirty="0"/>
              <a:t>Understanding</a:t>
            </a:r>
          </a:p>
        </p:txBody>
      </p:sp>
      <p:sp>
        <p:nvSpPr>
          <p:cNvPr id="3" name="Rectangle 2">
            <a:extLst>
              <a:ext uri="{FF2B5EF4-FFF2-40B4-BE49-F238E27FC236}">
                <a16:creationId xmlns:a16="http://schemas.microsoft.com/office/drawing/2014/main" id="{96443A37-0074-2744-93EA-5312CE56990C}"/>
              </a:ext>
            </a:extLst>
          </p:cNvPr>
          <p:cNvSpPr/>
          <p:nvPr/>
        </p:nvSpPr>
        <p:spPr>
          <a:xfrm>
            <a:off x="794479" y="5883344"/>
            <a:ext cx="9525907" cy="830997"/>
          </a:xfrm>
          <a:prstGeom prst="rect">
            <a:avLst/>
          </a:prstGeom>
          <a:solidFill>
            <a:schemeClr val="accent1">
              <a:lumMod val="20000"/>
              <a:lumOff val="80000"/>
            </a:schemeClr>
          </a:solidFill>
        </p:spPr>
        <p:txBody>
          <a:bodyPr wrap="square">
            <a:spAutoFit/>
          </a:bodyPr>
          <a:lstStyle/>
          <a:p>
            <a:pPr algn="ctr"/>
            <a:r>
              <a:rPr lang="en-US" sz="2400" dirty="0">
                <a:solidFill>
                  <a:srgbClr val="000000"/>
                </a:solidFill>
                <a:latin typeface="system-ui"/>
              </a:rPr>
              <a:t>After Jesus had finished instructing his twelve disciples, he went on from there to </a:t>
            </a:r>
            <a:r>
              <a:rPr lang="en-US" sz="2400" b="1" dirty="0">
                <a:solidFill>
                  <a:srgbClr val="000000"/>
                </a:solidFill>
                <a:latin typeface="system-ui"/>
              </a:rPr>
              <a:t>teach</a:t>
            </a:r>
            <a:r>
              <a:rPr lang="en-US" sz="2400" dirty="0">
                <a:solidFill>
                  <a:srgbClr val="000000"/>
                </a:solidFill>
                <a:latin typeface="system-ui"/>
              </a:rPr>
              <a:t> and </a:t>
            </a:r>
            <a:r>
              <a:rPr lang="en-US" sz="2400" b="1" dirty="0">
                <a:solidFill>
                  <a:srgbClr val="000000"/>
                </a:solidFill>
                <a:latin typeface="system-ui"/>
              </a:rPr>
              <a:t>preach</a:t>
            </a:r>
            <a:r>
              <a:rPr lang="en-US" sz="2400" dirty="0">
                <a:solidFill>
                  <a:srgbClr val="000000"/>
                </a:solidFill>
                <a:latin typeface="system-ui"/>
              </a:rPr>
              <a:t> in the towns of Galilee. Matt 11:1</a:t>
            </a:r>
            <a:endParaRPr lang="en-US" sz="2400" dirty="0"/>
          </a:p>
        </p:txBody>
      </p:sp>
    </p:spTree>
    <p:extLst>
      <p:ext uri="{BB962C8B-B14F-4D97-AF65-F5344CB8AC3E}">
        <p14:creationId xmlns:p14="http://schemas.microsoft.com/office/powerpoint/2010/main" val="1331730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C751E6D-F445-9948-B319-1F9F0A03DF80}"/>
              </a:ext>
            </a:extLst>
          </p:cNvPr>
          <p:cNvGrpSpPr/>
          <p:nvPr/>
        </p:nvGrpSpPr>
        <p:grpSpPr>
          <a:xfrm>
            <a:off x="1401383" y="3592517"/>
            <a:ext cx="9188340" cy="1511772"/>
            <a:chOff x="1401383" y="3592517"/>
            <a:chExt cx="9188340" cy="1511772"/>
          </a:xfrm>
        </p:grpSpPr>
        <p:sp>
          <p:nvSpPr>
            <p:cNvPr id="4" name="TextBox 3">
              <a:extLst>
                <a:ext uri="{FF2B5EF4-FFF2-40B4-BE49-F238E27FC236}">
                  <a16:creationId xmlns:a16="http://schemas.microsoft.com/office/drawing/2014/main" id="{A16C8340-0738-7749-91D1-24CC211B1742}"/>
                </a:ext>
              </a:extLst>
            </p:cNvPr>
            <p:cNvSpPr txBox="1"/>
            <p:nvPr/>
          </p:nvSpPr>
          <p:spPr>
            <a:xfrm>
              <a:off x="1401383" y="4381870"/>
              <a:ext cx="1108364"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Truth</a:t>
              </a:r>
            </a:p>
          </p:txBody>
        </p:sp>
        <p:sp>
          <p:nvSpPr>
            <p:cNvPr id="6" name="TextBox 5">
              <a:extLst>
                <a:ext uri="{FF2B5EF4-FFF2-40B4-BE49-F238E27FC236}">
                  <a16:creationId xmlns:a16="http://schemas.microsoft.com/office/drawing/2014/main" id="{29238D1F-E9A9-2B4A-871B-5DEBA2A9D18C}"/>
                </a:ext>
              </a:extLst>
            </p:cNvPr>
            <p:cNvSpPr txBox="1"/>
            <p:nvPr/>
          </p:nvSpPr>
          <p:spPr>
            <a:xfrm>
              <a:off x="9215140" y="4393101"/>
              <a:ext cx="1274616" cy="523220"/>
            </a:xfrm>
            <a:prstGeom prst="rect">
              <a:avLst/>
            </a:prstGeom>
            <a:noFill/>
          </p:spPr>
          <p:txBody>
            <a:bodyPr wrap="square" rtlCol="0">
              <a:spAutoFit/>
            </a:bodyPr>
            <a:lstStyle/>
            <a:p>
              <a:r>
                <a:rPr lang="en-US" sz="2800" b="1" dirty="0">
                  <a:latin typeface="ACADEMY ENGRAVED LET PLAIN:1.0" panose="02000000000000000000" pitchFamily="2" charset="0"/>
                  <a:ea typeface="Hiragino Kaku Gothic StdN W8" panose="020B0800000000000000" pitchFamily="34" charset="-128"/>
                </a:rPr>
                <a:t>Mercy</a:t>
              </a:r>
            </a:p>
          </p:txBody>
        </p:sp>
        <p:sp>
          <p:nvSpPr>
            <p:cNvPr id="5" name="Triangle 4">
              <a:extLst>
                <a:ext uri="{FF2B5EF4-FFF2-40B4-BE49-F238E27FC236}">
                  <a16:creationId xmlns:a16="http://schemas.microsoft.com/office/drawing/2014/main" id="{F31F7F85-9DE1-374A-B9F2-5044DB4654D4}"/>
                </a:ext>
              </a:extLst>
            </p:cNvPr>
            <p:cNvSpPr/>
            <p:nvPr/>
          </p:nvSpPr>
          <p:spPr>
            <a:xfrm>
              <a:off x="5320145" y="4356144"/>
              <a:ext cx="1163782"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038B4B-E1E9-F349-AD6B-EFFEC33D1E0A}"/>
                </a:ext>
              </a:extLst>
            </p:cNvPr>
            <p:cNvSpPr/>
            <p:nvPr/>
          </p:nvSpPr>
          <p:spPr>
            <a:xfrm>
              <a:off x="1569721" y="4225617"/>
              <a:ext cx="8664628" cy="141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0B7253B-C6E7-984E-BF9D-FD834C7D1BD0}"/>
                </a:ext>
              </a:extLst>
            </p:cNvPr>
            <p:cNvSpPr txBox="1"/>
            <p:nvPr/>
          </p:nvSpPr>
          <p:spPr>
            <a:xfrm>
              <a:off x="1401383" y="3643640"/>
              <a:ext cx="1832261" cy="584775"/>
            </a:xfrm>
            <a:prstGeom prst="rect">
              <a:avLst/>
            </a:prstGeom>
            <a:noFill/>
          </p:spPr>
          <p:txBody>
            <a:bodyPr wrap="square" rtlCol="0">
              <a:spAutoFit/>
            </a:bodyPr>
            <a:lstStyle/>
            <a:p>
              <a:pPr algn="ctr"/>
              <a:r>
                <a:rPr lang="en-US" b="1" dirty="0">
                  <a:solidFill>
                    <a:schemeClr val="accent1">
                      <a:lumMod val="50000"/>
                    </a:schemeClr>
                  </a:solidFill>
                </a:rPr>
                <a:t>Old Testament</a:t>
              </a:r>
              <a:r>
                <a:rPr lang="en-US" sz="1400" b="1" dirty="0">
                  <a:solidFill>
                    <a:schemeClr val="accent1">
                      <a:lumMod val="50000"/>
                    </a:schemeClr>
                  </a:solidFill>
                </a:rPr>
                <a:t> </a:t>
              </a:r>
              <a:r>
                <a:rPr lang="en-US" sz="1400" b="1" i="1" dirty="0">
                  <a:solidFill>
                    <a:schemeClr val="accent1">
                      <a:lumMod val="50000"/>
                    </a:schemeClr>
                  </a:solidFill>
                </a:rPr>
                <a:t>(The Law)</a:t>
              </a:r>
            </a:p>
          </p:txBody>
        </p:sp>
        <p:sp>
          <p:nvSpPr>
            <p:cNvPr id="9" name="TextBox 8">
              <a:extLst>
                <a:ext uri="{FF2B5EF4-FFF2-40B4-BE49-F238E27FC236}">
                  <a16:creationId xmlns:a16="http://schemas.microsoft.com/office/drawing/2014/main" id="{BD8AF868-3A74-5847-9E31-54F71B8F0212}"/>
                </a:ext>
              </a:extLst>
            </p:cNvPr>
            <p:cNvSpPr txBox="1"/>
            <p:nvPr/>
          </p:nvSpPr>
          <p:spPr>
            <a:xfrm>
              <a:off x="8532323" y="3592517"/>
              <a:ext cx="2057400" cy="584775"/>
            </a:xfrm>
            <a:prstGeom prst="rect">
              <a:avLst/>
            </a:prstGeom>
            <a:noFill/>
          </p:spPr>
          <p:txBody>
            <a:bodyPr wrap="square" rtlCol="0">
              <a:spAutoFit/>
            </a:bodyPr>
            <a:lstStyle/>
            <a:p>
              <a:pPr algn="ctr"/>
              <a:r>
                <a:rPr lang="en-US" b="1" dirty="0">
                  <a:solidFill>
                    <a:srgbClr val="002060"/>
                  </a:solidFill>
                </a:rPr>
                <a:t>New Testament</a:t>
              </a:r>
              <a:r>
                <a:rPr lang="en-US" sz="1400" b="1" dirty="0">
                  <a:solidFill>
                    <a:srgbClr val="002060"/>
                  </a:solidFill>
                </a:rPr>
                <a:t> </a:t>
              </a:r>
              <a:r>
                <a:rPr lang="en-US" sz="1400" b="1" i="1" dirty="0">
                  <a:solidFill>
                    <a:srgbClr val="002060"/>
                  </a:solidFill>
                </a:rPr>
                <a:t>(Mercy &amp; grace)</a:t>
              </a:r>
            </a:p>
          </p:txBody>
        </p:sp>
      </p:grpSp>
      <p:sp>
        <p:nvSpPr>
          <p:cNvPr id="10" name="TextBox 9">
            <a:extLst>
              <a:ext uri="{FF2B5EF4-FFF2-40B4-BE49-F238E27FC236}">
                <a16:creationId xmlns:a16="http://schemas.microsoft.com/office/drawing/2014/main" id="{D1419AB7-1627-B34E-B607-9A7D97875FBD}"/>
              </a:ext>
            </a:extLst>
          </p:cNvPr>
          <p:cNvSpPr txBox="1"/>
          <p:nvPr/>
        </p:nvSpPr>
        <p:spPr>
          <a:xfrm>
            <a:off x="4618757" y="3564736"/>
            <a:ext cx="2566555" cy="646331"/>
          </a:xfrm>
          <a:prstGeom prst="rect">
            <a:avLst/>
          </a:prstGeom>
          <a:noFill/>
        </p:spPr>
        <p:txBody>
          <a:bodyPr wrap="square" rtlCol="0">
            <a:spAutoFit/>
          </a:bodyPr>
          <a:lstStyle/>
          <a:p>
            <a:pPr algn="ctr"/>
            <a:r>
              <a:rPr lang="en-US" b="1" dirty="0">
                <a:solidFill>
                  <a:srgbClr val="7030A0"/>
                </a:solidFill>
              </a:rPr>
              <a:t>Jesus &amp; The Gospels</a:t>
            </a:r>
            <a:r>
              <a:rPr lang="en-US" sz="2000" b="1" dirty="0">
                <a:solidFill>
                  <a:srgbClr val="7030A0"/>
                </a:solidFill>
              </a:rPr>
              <a:t> </a:t>
            </a:r>
            <a:r>
              <a:rPr lang="en-US" sz="1600" b="1" i="1" dirty="0">
                <a:solidFill>
                  <a:srgbClr val="7030A0"/>
                </a:solidFill>
              </a:rPr>
              <a:t>(The Heart)</a:t>
            </a:r>
          </a:p>
        </p:txBody>
      </p:sp>
      <p:grpSp>
        <p:nvGrpSpPr>
          <p:cNvPr id="14" name="Group 13">
            <a:extLst>
              <a:ext uri="{FF2B5EF4-FFF2-40B4-BE49-F238E27FC236}">
                <a16:creationId xmlns:a16="http://schemas.microsoft.com/office/drawing/2014/main" id="{07CBAB86-1730-884C-BA56-F9B66B2CB2F7}"/>
              </a:ext>
            </a:extLst>
          </p:cNvPr>
          <p:cNvGrpSpPr/>
          <p:nvPr/>
        </p:nvGrpSpPr>
        <p:grpSpPr>
          <a:xfrm>
            <a:off x="4535628" y="1154852"/>
            <a:ext cx="2851929" cy="2333796"/>
            <a:chOff x="4463660" y="2531224"/>
            <a:chExt cx="3035690" cy="2344743"/>
          </a:xfrm>
        </p:grpSpPr>
        <p:pic>
          <p:nvPicPr>
            <p:cNvPr id="3074" name="Picture 2" descr="we Made 6 Tons More On Our Corn That We Grow At The - Tas Shop Vector Png  Clipart - Full Size Clipart (#1974646) - PinClipart">
              <a:extLst>
                <a:ext uri="{FF2B5EF4-FFF2-40B4-BE49-F238E27FC236}">
                  <a16:creationId xmlns:a16="http://schemas.microsoft.com/office/drawing/2014/main" id="{DD6AE184-1F16-3D45-AEEA-089FB8F66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660" y="2531224"/>
              <a:ext cx="3035690" cy="23447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B4A3A00-CB8D-B043-949E-7C00D54FF051}"/>
                </a:ext>
              </a:extLst>
            </p:cNvPr>
            <p:cNvSpPr txBox="1"/>
            <p:nvPr/>
          </p:nvSpPr>
          <p:spPr>
            <a:xfrm>
              <a:off x="4795572" y="3649885"/>
              <a:ext cx="2371864" cy="834895"/>
            </a:xfrm>
            <a:prstGeom prst="rect">
              <a:avLst/>
            </a:prstGeom>
            <a:noFill/>
          </p:spPr>
          <p:txBody>
            <a:bodyPr wrap="square" rtlCol="0">
              <a:spAutoFit/>
            </a:bodyPr>
            <a:lstStyle/>
            <a:p>
              <a:pPr algn="ctr"/>
              <a:r>
                <a:rPr lang="en-US" sz="2400" dirty="0"/>
                <a:t>Matthew</a:t>
              </a:r>
            </a:p>
            <a:p>
              <a:pPr algn="ctr"/>
              <a:r>
                <a:rPr lang="en-US" sz="2400" dirty="0"/>
                <a:t>Chapters 5-7</a:t>
              </a:r>
            </a:p>
          </p:txBody>
        </p:sp>
      </p:grpSp>
      <p:sp>
        <p:nvSpPr>
          <p:cNvPr id="15" name="Content Placeholder 2">
            <a:extLst>
              <a:ext uri="{FF2B5EF4-FFF2-40B4-BE49-F238E27FC236}">
                <a16:creationId xmlns:a16="http://schemas.microsoft.com/office/drawing/2014/main" id="{25A23DF3-148A-5F4D-9CAD-21D505EC1D16}"/>
              </a:ext>
            </a:extLst>
          </p:cNvPr>
          <p:cNvSpPr>
            <a:spLocks noGrp="1"/>
          </p:cNvSpPr>
          <p:nvPr>
            <p:ph idx="1"/>
          </p:nvPr>
        </p:nvSpPr>
        <p:spPr>
          <a:xfrm>
            <a:off x="348266" y="5487636"/>
            <a:ext cx="11495468" cy="1127995"/>
          </a:xfrm>
        </p:spPr>
        <p:txBody>
          <a:bodyPr>
            <a:normAutofit/>
          </a:bodyPr>
          <a:lstStyle/>
          <a:p>
            <a:pPr marL="0" indent="0" algn="ctr">
              <a:buNone/>
            </a:pPr>
            <a:r>
              <a:rPr lang="en-US" sz="2000" b="1" dirty="0"/>
              <a:t>Rightly Dividing the Word of Truth</a:t>
            </a:r>
          </a:p>
          <a:p>
            <a:pPr marL="0" indent="0" algn="ctr">
              <a:buNone/>
            </a:pPr>
            <a:r>
              <a:rPr lang="en-US" sz="2000" dirty="0"/>
              <a:t>“Study to shew thyself approved unto God, a workman that </a:t>
            </a:r>
            <a:r>
              <a:rPr lang="en-US" sz="2000" dirty="0" err="1"/>
              <a:t>needeth</a:t>
            </a:r>
            <a:r>
              <a:rPr lang="en-US" sz="2000" dirty="0"/>
              <a:t> not to be ashamed, rightly dividing the word of truth.” 2 Timothy 2:15</a:t>
            </a:r>
          </a:p>
        </p:txBody>
      </p:sp>
      <p:sp>
        <p:nvSpPr>
          <p:cNvPr id="18" name="Title 1">
            <a:extLst>
              <a:ext uri="{FF2B5EF4-FFF2-40B4-BE49-F238E27FC236}">
                <a16:creationId xmlns:a16="http://schemas.microsoft.com/office/drawing/2014/main" id="{FE4C7727-3FC8-AA45-9AF8-73FCD54AF924}"/>
              </a:ext>
            </a:extLst>
          </p:cNvPr>
          <p:cNvSpPr>
            <a:spLocks noGrp="1"/>
          </p:cNvSpPr>
          <p:nvPr>
            <p:ph type="title"/>
          </p:nvPr>
        </p:nvSpPr>
        <p:spPr>
          <a:xfrm>
            <a:off x="1066800" y="-62334"/>
            <a:ext cx="10058400" cy="1269280"/>
          </a:xfrm>
        </p:spPr>
        <p:txBody>
          <a:bodyPr>
            <a:normAutofit fontScale="90000"/>
          </a:bodyPr>
          <a:lstStyle/>
          <a:p>
            <a:pPr lvl="0">
              <a:lnSpc>
                <a:spcPct val="100000"/>
              </a:lnSpc>
              <a:spcBef>
                <a:spcPts val="0"/>
              </a:spcBef>
            </a:pPr>
            <a:r>
              <a:rPr lang="en-US" dirty="0"/>
              <a:t>Life in Balance</a:t>
            </a:r>
            <a:br>
              <a:rPr lang="en-US" dirty="0"/>
            </a:br>
            <a:r>
              <a:rPr lang="en-US" sz="3100" i="1" cap="none" dirty="0">
                <a:solidFill>
                  <a:prstClr val="black"/>
                </a:solidFill>
                <a:latin typeface="Rockwell" panose="02060603020205020403"/>
                <a:ea typeface="Calibri" charset="0"/>
                <a:cs typeface="Times New Roman" charset="0"/>
              </a:rPr>
              <a:t>Acknowledging God in all my ways</a:t>
            </a:r>
            <a:endParaRPr lang="en-US" sz="2200" i="1" cap="none" dirty="0">
              <a:solidFill>
                <a:prstClr val="black"/>
              </a:solidFill>
              <a:latin typeface="Rockwell" panose="02060603020205020403"/>
              <a:ea typeface="Calibri" charset="0"/>
              <a:cs typeface="Times New Roman" charset="0"/>
            </a:endParaRPr>
          </a:p>
        </p:txBody>
      </p:sp>
    </p:spTree>
    <p:extLst>
      <p:ext uri="{BB962C8B-B14F-4D97-AF65-F5344CB8AC3E}">
        <p14:creationId xmlns:p14="http://schemas.microsoft.com/office/powerpoint/2010/main" val="1439046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81" y="194700"/>
            <a:ext cx="10381116" cy="997286"/>
          </a:xfrm>
        </p:spPr>
        <p:txBody>
          <a:bodyPr/>
          <a:lstStyle/>
          <a:p>
            <a:r>
              <a:rPr lang="en-US" dirty="0"/>
              <a:t>The End-state of wisdom</a:t>
            </a:r>
            <a:endParaRPr lang="en-US" sz="2000" i="1" dirty="0"/>
          </a:p>
        </p:txBody>
      </p:sp>
      <p:grpSp>
        <p:nvGrpSpPr>
          <p:cNvPr id="23" name="Group 22">
            <a:extLst>
              <a:ext uri="{FF2B5EF4-FFF2-40B4-BE49-F238E27FC236}">
                <a16:creationId xmlns:a16="http://schemas.microsoft.com/office/drawing/2014/main" id="{1F85E516-9B9C-D448-97EA-131C749EAC67}"/>
              </a:ext>
            </a:extLst>
          </p:cNvPr>
          <p:cNvGrpSpPr/>
          <p:nvPr/>
        </p:nvGrpSpPr>
        <p:grpSpPr>
          <a:xfrm>
            <a:off x="4543178" y="3799819"/>
            <a:ext cx="3142902" cy="1452572"/>
            <a:chOff x="4543178" y="3799819"/>
            <a:chExt cx="3142902" cy="1452572"/>
          </a:xfrm>
        </p:grpSpPr>
        <p:sp>
          <p:nvSpPr>
            <p:cNvPr id="10" name="Rectangle 9">
              <a:extLst>
                <a:ext uri="{FF2B5EF4-FFF2-40B4-BE49-F238E27FC236}">
                  <a16:creationId xmlns:a16="http://schemas.microsoft.com/office/drawing/2014/main" id="{911812B6-BD62-6E49-9C7D-E44960D1E389}"/>
                </a:ext>
              </a:extLst>
            </p:cNvPr>
            <p:cNvSpPr/>
            <p:nvPr/>
          </p:nvSpPr>
          <p:spPr>
            <a:xfrm>
              <a:off x="4543178" y="3799819"/>
              <a:ext cx="3142902" cy="1452572"/>
            </a:xfrm>
            <a:prstGeom prst="rect">
              <a:avLst/>
            </a:prstGeom>
            <a:noFill/>
            <a:ln w="57150">
              <a:solidFill>
                <a:srgbClr val="C00000"/>
              </a:solidFill>
            </a:ln>
          </p:spPr>
          <p:txBody>
            <a:bodyPr wrap="square" lIns="91440" tIns="0" rIns="91440" bIns="45720">
              <a:noAutofit/>
            </a:bodyPr>
            <a:lstStyle/>
            <a:p>
              <a:pPr algn="ctr"/>
              <a:r>
                <a:rPr lang="en-US" sz="7200" b="1" dirty="0">
                  <a:ln w="22225">
                    <a:solidFill>
                      <a:schemeClr val="accent2"/>
                    </a:solidFill>
                    <a:prstDash val="solid"/>
                  </a:ln>
                  <a:solidFill>
                    <a:schemeClr val="accent2">
                      <a:lumMod val="40000"/>
                      <a:lumOff val="60000"/>
                    </a:schemeClr>
                  </a:solidFill>
                </a:rPr>
                <a:t>JESUS</a:t>
              </a:r>
            </a:p>
          </p:txBody>
        </p:sp>
        <p:sp>
          <p:nvSpPr>
            <p:cNvPr id="12" name="TextBox 11">
              <a:extLst>
                <a:ext uri="{FF2B5EF4-FFF2-40B4-BE49-F238E27FC236}">
                  <a16:creationId xmlns:a16="http://schemas.microsoft.com/office/drawing/2014/main" id="{E1316978-190C-B940-A615-ED23C1D76AB0}"/>
                </a:ext>
              </a:extLst>
            </p:cNvPr>
            <p:cNvSpPr txBox="1"/>
            <p:nvPr/>
          </p:nvSpPr>
          <p:spPr>
            <a:xfrm>
              <a:off x="4916151" y="4829348"/>
              <a:ext cx="2359697" cy="369332"/>
            </a:xfrm>
            <a:prstGeom prst="rect">
              <a:avLst/>
            </a:prstGeom>
            <a:noFill/>
          </p:spPr>
          <p:txBody>
            <a:bodyPr wrap="square" rtlCol="0">
              <a:spAutoFit/>
            </a:bodyPr>
            <a:lstStyle/>
            <a:p>
              <a:pPr algn="ctr"/>
              <a:r>
                <a:rPr lang="en-US" dirty="0"/>
                <a:t>Proverbs Ch 8:22-32</a:t>
              </a:r>
            </a:p>
          </p:txBody>
        </p:sp>
      </p:grpSp>
      <p:sp>
        <p:nvSpPr>
          <p:cNvPr id="13" name="TextBox 12">
            <a:extLst>
              <a:ext uri="{FF2B5EF4-FFF2-40B4-BE49-F238E27FC236}">
                <a16:creationId xmlns:a16="http://schemas.microsoft.com/office/drawing/2014/main" id="{58933184-ECEF-4740-AF87-572C715495B7}"/>
              </a:ext>
            </a:extLst>
          </p:cNvPr>
          <p:cNvSpPr txBox="1"/>
          <p:nvPr/>
        </p:nvSpPr>
        <p:spPr>
          <a:xfrm>
            <a:off x="5022451" y="5930793"/>
            <a:ext cx="3142902" cy="369332"/>
          </a:xfrm>
          <a:prstGeom prst="rect">
            <a:avLst/>
          </a:prstGeom>
          <a:noFill/>
        </p:spPr>
        <p:txBody>
          <a:bodyPr wrap="square" rtlCol="0">
            <a:spAutoFit/>
          </a:bodyPr>
          <a:lstStyle/>
          <a:p>
            <a:pPr algn="ctr"/>
            <a:r>
              <a:rPr lang="en-US" dirty="0">
                <a:solidFill>
                  <a:schemeClr val="bg1"/>
                </a:solidFill>
              </a:rPr>
              <a:t>Proverbs Ch 9:1-6, 13-18 </a:t>
            </a:r>
          </a:p>
        </p:txBody>
      </p:sp>
      <p:grpSp>
        <p:nvGrpSpPr>
          <p:cNvPr id="15" name="Group 14">
            <a:extLst>
              <a:ext uri="{FF2B5EF4-FFF2-40B4-BE49-F238E27FC236}">
                <a16:creationId xmlns:a16="http://schemas.microsoft.com/office/drawing/2014/main" id="{BD53B502-8D0F-D84A-9C09-361E34BD10CE}"/>
              </a:ext>
            </a:extLst>
          </p:cNvPr>
          <p:cNvGrpSpPr/>
          <p:nvPr/>
        </p:nvGrpSpPr>
        <p:grpSpPr>
          <a:xfrm>
            <a:off x="735981" y="2441031"/>
            <a:ext cx="3597901" cy="1140447"/>
            <a:chOff x="735981" y="2441031"/>
            <a:chExt cx="3597901" cy="1140447"/>
          </a:xfrm>
        </p:grpSpPr>
        <p:sp>
          <p:nvSpPr>
            <p:cNvPr id="14" name="Right Arrow 13">
              <a:extLst>
                <a:ext uri="{FF2B5EF4-FFF2-40B4-BE49-F238E27FC236}">
                  <a16:creationId xmlns:a16="http://schemas.microsoft.com/office/drawing/2014/main" id="{423A2E61-2969-114F-AC25-F6B77B4D41CF}"/>
                </a:ext>
              </a:extLst>
            </p:cNvPr>
            <p:cNvSpPr/>
            <p:nvPr/>
          </p:nvSpPr>
          <p:spPr>
            <a:xfrm rot="1311067">
              <a:off x="2798620" y="3415723"/>
              <a:ext cx="1535262" cy="165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 to Luke 14:15-23 </a:t>
              </a:r>
            </a:p>
            <a:p>
              <a:pPr algn="ctr"/>
              <a:endParaRPr lang="en-US" dirty="0"/>
            </a:p>
          </p:txBody>
        </p:sp>
        <p:sp>
          <p:nvSpPr>
            <p:cNvPr id="6" name="Rounded Rectangle 5">
              <a:extLst>
                <a:ext uri="{FF2B5EF4-FFF2-40B4-BE49-F238E27FC236}">
                  <a16:creationId xmlns:a16="http://schemas.microsoft.com/office/drawing/2014/main" id="{606FB22E-BE3B-4D40-948D-4C4F45C26F36}"/>
                </a:ext>
              </a:extLst>
            </p:cNvPr>
            <p:cNvSpPr/>
            <p:nvPr/>
          </p:nvSpPr>
          <p:spPr>
            <a:xfrm>
              <a:off x="735981" y="2441031"/>
              <a:ext cx="2205523" cy="918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Seek Wisdom</a:t>
              </a:r>
            </a:p>
          </p:txBody>
        </p:sp>
      </p:grpSp>
      <p:grpSp>
        <p:nvGrpSpPr>
          <p:cNvPr id="18" name="Group 17">
            <a:extLst>
              <a:ext uri="{FF2B5EF4-FFF2-40B4-BE49-F238E27FC236}">
                <a16:creationId xmlns:a16="http://schemas.microsoft.com/office/drawing/2014/main" id="{D4BACFB6-221E-E24C-997C-2DA5248BA9B4}"/>
              </a:ext>
            </a:extLst>
          </p:cNvPr>
          <p:cNvGrpSpPr/>
          <p:nvPr/>
        </p:nvGrpSpPr>
        <p:grpSpPr>
          <a:xfrm>
            <a:off x="3316077" y="1487813"/>
            <a:ext cx="2617499" cy="2235740"/>
            <a:chOff x="3316077" y="1487813"/>
            <a:chExt cx="2617499" cy="2235740"/>
          </a:xfrm>
        </p:grpSpPr>
        <p:sp>
          <p:nvSpPr>
            <p:cNvPr id="17" name="Right Arrow 16">
              <a:extLst>
                <a:ext uri="{FF2B5EF4-FFF2-40B4-BE49-F238E27FC236}">
                  <a16:creationId xmlns:a16="http://schemas.microsoft.com/office/drawing/2014/main" id="{686F91E9-CE54-4C47-B97E-21697B1914A7}"/>
                </a:ext>
              </a:extLst>
            </p:cNvPr>
            <p:cNvSpPr/>
            <p:nvPr/>
          </p:nvSpPr>
          <p:spPr>
            <a:xfrm rot="4639633">
              <a:off x="4148519" y="2873044"/>
              <a:ext cx="1535262" cy="165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 to Luke 14:15-23 </a:t>
              </a:r>
            </a:p>
            <a:p>
              <a:pPr algn="ctr"/>
              <a:endParaRPr lang="en-US" dirty="0"/>
            </a:p>
          </p:txBody>
        </p:sp>
        <p:sp>
          <p:nvSpPr>
            <p:cNvPr id="7" name="Rounded Rectangle 6">
              <a:extLst>
                <a:ext uri="{FF2B5EF4-FFF2-40B4-BE49-F238E27FC236}">
                  <a16:creationId xmlns:a16="http://schemas.microsoft.com/office/drawing/2014/main" id="{DFFA2ABD-BE3C-0442-9F34-8CD658267793}"/>
                </a:ext>
              </a:extLst>
            </p:cNvPr>
            <p:cNvSpPr/>
            <p:nvPr/>
          </p:nvSpPr>
          <p:spPr>
            <a:xfrm>
              <a:off x="3316077" y="1487813"/>
              <a:ext cx="2617499" cy="918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Find Knowledge</a:t>
              </a:r>
            </a:p>
          </p:txBody>
        </p:sp>
      </p:grpSp>
      <p:grpSp>
        <p:nvGrpSpPr>
          <p:cNvPr id="22" name="Group 21">
            <a:extLst>
              <a:ext uri="{FF2B5EF4-FFF2-40B4-BE49-F238E27FC236}">
                <a16:creationId xmlns:a16="http://schemas.microsoft.com/office/drawing/2014/main" id="{979678D1-1906-8A41-8EAE-DA0F09BDF12B}"/>
              </a:ext>
            </a:extLst>
          </p:cNvPr>
          <p:cNvGrpSpPr/>
          <p:nvPr/>
        </p:nvGrpSpPr>
        <p:grpSpPr>
          <a:xfrm>
            <a:off x="6258425" y="1476795"/>
            <a:ext cx="2864386" cy="2261265"/>
            <a:chOff x="6258425" y="1476795"/>
            <a:chExt cx="2864386" cy="2261265"/>
          </a:xfrm>
        </p:grpSpPr>
        <p:sp>
          <p:nvSpPr>
            <p:cNvPr id="19" name="Right Arrow 18">
              <a:extLst>
                <a:ext uri="{FF2B5EF4-FFF2-40B4-BE49-F238E27FC236}">
                  <a16:creationId xmlns:a16="http://schemas.microsoft.com/office/drawing/2014/main" id="{98144ED5-93E0-F24D-B88D-DCB816FF6C99}"/>
                </a:ext>
              </a:extLst>
            </p:cNvPr>
            <p:cNvSpPr/>
            <p:nvPr/>
          </p:nvSpPr>
          <p:spPr>
            <a:xfrm rot="6759991">
              <a:off x="6665271" y="2887551"/>
              <a:ext cx="1535262" cy="165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 to Luke 14:15-23 </a:t>
              </a:r>
            </a:p>
            <a:p>
              <a:pPr algn="ctr"/>
              <a:endParaRPr lang="en-US" dirty="0"/>
            </a:p>
          </p:txBody>
        </p:sp>
        <p:sp>
          <p:nvSpPr>
            <p:cNvPr id="8" name="Rounded Rectangle 7">
              <a:extLst>
                <a:ext uri="{FF2B5EF4-FFF2-40B4-BE49-F238E27FC236}">
                  <a16:creationId xmlns:a16="http://schemas.microsoft.com/office/drawing/2014/main" id="{33B3E217-8E4E-4346-B2CC-035824CEC59E}"/>
                </a:ext>
              </a:extLst>
            </p:cNvPr>
            <p:cNvSpPr/>
            <p:nvPr/>
          </p:nvSpPr>
          <p:spPr>
            <a:xfrm>
              <a:off x="6258425" y="1476795"/>
              <a:ext cx="2864386" cy="918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Get Understanding</a:t>
              </a:r>
            </a:p>
          </p:txBody>
        </p:sp>
      </p:grpSp>
      <p:grpSp>
        <p:nvGrpSpPr>
          <p:cNvPr id="21" name="Group 20">
            <a:extLst>
              <a:ext uri="{FF2B5EF4-FFF2-40B4-BE49-F238E27FC236}">
                <a16:creationId xmlns:a16="http://schemas.microsoft.com/office/drawing/2014/main" id="{48277D5D-E791-AA46-975F-593D8FD9BA92}"/>
              </a:ext>
            </a:extLst>
          </p:cNvPr>
          <p:cNvGrpSpPr/>
          <p:nvPr/>
        </p:nvGrpSpPr>
        <p:grpSpPr>
          <a:xfrm>
            <a:off x="7795303" y="2676387"/>
            <a:ext cx="3915626" cy="977480"/>
            <a:chOff x="7795303" y="2676387"/>
            <a:chExt cx="3915626" cy="977480"/>
          </a:xfrm>
        </p:grpSpPr>
        <p:sp>
          <p:nvSpPr>
            <p:cNvPr id="20" name="Right Arrow 19">
              <a:extLst>
                <a:ext uri="{FF2B5EF4-FFF2-40B4-BE49-F238E27FC236}">
                  <a16:creationId xmlns:a16="http://schemas.microsoft.com/office/drawing/2014/main" id="{1871F05D-AAB2-4F44-904C-1E3D4A2EADFD}"/>
                </a:ext>
              </a:extLst>
            </p:cNvPr>
            <p:cNvSpPr/>
            <p:nvPr/>
          </p:nvSpPr>
          <p:spPr>
            <a:xfrm rot="9766282">
              <a:off x="7795303" y="3488112"/>
              <a:ext cx="1535262" cy="165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 to Luke 14:15-23 </a:t>
              </a:r>
            </a:p>
            <a:p>
              <a:pPr algn="ctr"/>
              <a:endParaRPr lang="en-US" dirty="0"/>
            </a:p>
          </p:txBody>
        </p:sp>
        <p:sp>
          <p:nvSpPr>
            <p:cNvPr id="9" name="Rounded Rectangle 8">
              <a:extLst>
                <a:ext uri="{FF2B5EF4-FFF2-40B4-BE49-F238E27FC236}">
                  <a16:creationId xmlns:a16="http://schemas.microsoft.com/office/drawing/2014/main" id="{45F38636-E825-C64F-9D13-8F3CC33FCAC9}"/>
                </a:ext>
              </a:extLst>
            </p:cNvPr>
            <p:cNvSpPr/>
            <p:nvPr/>
          </p:nvSpPr>
          <p:spPr>
            <a:xfrm>
              <a:off x="8955200" y="2676387"/>
              <a:ext cx="2755729" cy="918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Use Discretion</a:t>
              </a:r>
            </a:p>
          </p:txBody>
        </p:sp>
      </p:grpSp>
    </p:spTree>
    <p:extLst>
      <p:ext uri="{BB962C8B-B14F-4D97-AF65-F5344CB8AC3E}">
        <p14:creationId xmlns:p14="http://schemas.microsoft.com/office/powerpoint/2010/main" val="36956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81" y="194700"/>
            <a:ext cx="10381116" cy="997286"/>
          </a:xfrm>
        </p:spPr>
        <p:txBody>
          <a:bodyPr/>
          <a:lstStyle/>
          <a:p>
            <a:r>
              <a:rPr lang="en-US" dirty="0"/>
              <a:t>The End-state of wisdom</a:t>
            </a:r>
            <a:endParaRPr lang="en-US" sz="2000" i="1" dirty="0"/>
          </a:p>
        </p:txBody>
      </p:sp>
      <p:sp>
        <p:nvSpPr>
          <p:cNvPr id="3" name="Content Placeholder 2"/>
          <p:cNvSpPr>
            <a:spLocks noGrp="1"/>
          </p:cNvSpPr>
          <p:nvPr>
            <p:ph idx="1"/>
          </p:nvPr>
        </p:nvSpPr>
        <p:spPr>
          <a:xfrm>
            <a:off x="397727" y="1493096"/>
            <a:ext cx="11396546" cy="4755304"/>
          </a:xfrm>
        </p:spPr>
        <p:txBody>
          <a:bodyPr>
            <a:noAutofit/>
          </a:bodyPr>
          <a:lstStyle/>
          <a:p>
            <a:pPr lvl="1">
              <a:lnSpc>
                <a:spcPct val="150000"/>
              </a:lnSpc>
            </a:pPr>
            <a:r>
              <a:rPr lang="en-US" sz="4000" dirty="0"/>
              <a:t>Jesus – the very embodiment of Wisdom</a:t>
            </a:r>
          </a:p>
          <a:p>
            <a:pPr lvl="2">
              <a:lnSpc>
                <a:spcPct val="150000"/>
              </a:lnSpc>
            </a:pPr>
            <a:r>
              <a:rPr lang="en-US" sz="3400" dirty="0"/>
              <a:t>In Creation</a:t>
            </a:r>
          </a:p>
          <a:p>
            <a:pPr lvl="2">
              <a:lnSpc>
                <a:spcPct val="150000"/>
              </a:lnSpc>
            </a:pPr>
            <a:r>
              <a:rPr lang="en-US" sz="3400" dirty="0"/>
              <a:t>The Delight of God</a:t>
            </a:r>
          </a:p>
          <a:p>
            <a:pPr lvl="2">
              <a:lnSpc>
                <a:spcPct val="150000"/>
              </a:lnSpc>
            </a:pPr>
            <a:r>
              <a:rPr lang="en-US" sz="3400" dirty="0"/>
              <a:t>Rejoice and delights with man</a:t>
            </a:r>
          </a:p>
          <a:p>
            <a:pPr lvl="2">
              <a:lnSpc>
                <a:spcPct val="150000"/>
              </a:lnSpc>
            </a:pPr>
            <a:r>
              <a:rPr lang="en-US" sz="3400" dirty="0"/>
              <a:t>John 1:1-5</a:t>
            </a:r>
          </a:p>
          <a:p>
            <a:pPr lvl="2">
              <a:lnSpc>
                <a:spcPct val="150000"/>
              </a:lnSpc>
            </a:pPr>
            <a:r>
              <a:rPr lang="en-US" sz="3400" dirty="0"/>
              <a:t>Colossians 1:15-20  &amp; 2:23, </a:t>
            </a:r>
          </a:p>
        </p:txBody>
      </p:sp>
    </p:spTree>
    <p:extLst>
      <p:ext uri="{BB962C8B-B14F-4D97-AF65-F5344CB8AC3E}">
        <p14:creationId xmlns:p14="http://schemas.microsoft.com/office/powerpoint/2010/main" val="2927052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81" y="194700"/>
            <a:ext cx="10381116" cy="997286"/>
          </a:xfrm>
        </p:spPr>
        <p:txBody>
          <a:bodyPr/>
          <a:lstStyle/>
          <a:p>
            <a:r>
              <a:rPr lang="en-US" dirty="0"/>
              <a:t>The story of two Feast</a:t>
            </a:r>
          </a:p>
        </p:txBody>
      </p:sp>
      <p:sp>
        <p:nvSpPr>
          <p:cNvPr id="3" name="Content Placeholder 2"/>
          <p:cNvSpPr>
            <a:spLocks noGrp="1"/>
          </p:cNvSpPr>
          <p:nvPr>
            <p:ph idx="1"/>
          </p:nvPr>
        </p:nvSpPr>
        <p:spPr>
          <a:xfrm>
            <a:off x="397727" y="1191986"/>
            <a:ext cx="11396546" cy="4755304"/>
          </a:xfrm>
        </p:spPr>
        <p:txBody>
          <a:bodyPr>
            <a:noAutofit/>
          </a:bodyPr>
          <a:lstStyle/>
          <a:p>
            <a:pPr lvl="1">
              <a:lnSpc>
                <a:spcPct val="100000"/>
              </a:lnSpc>
            </a:pPr>
            <a:r>
              <a:rPr lang="en-US" sz="3200" dirty="0"/>
              <a:t>Wisdom prepares her Feast (9:1-6)</a:t>
            </a:r>
          </a:p>
          <a:p>
            <a:pPr lvl="3">
              <a:lnSpc>
                <a:spcPct val="100000"/>
              </a:lnSpc>
            </a:pPr>
            <a:r>
              <a:rPr lang="en-US" sz="2800" dirty="0"/>
              <a:t>Prepared Meat and Wine</a:t>
            </a:r>
          </a:p>
          <a:p>
            <a:pPr lvl="3">
              <a:lnSpc>
                <a:spcPct val="100000"/>
              </a:lnSpc>
            </a:pPr>
            <a:r>
              <a:rPr lang="en-US" sz="2800" dirty="0"/>
              <a:t>Sends out the invite</a:t>
            </a:r>
          </a:p>
          <a:p>
            <a:pPr lvl="1">
              <a:lnSpc>
                <a:spcPct val="100000"/>
              </a:lnSpc>
            </a:pPr>
            <a:r>
              <a:rPr lang="en-US" sz="3200" dirty="0"/>
              <a:t>Folly  prepares her Feast (9:13–18)</a:t>
            </a:r>
          </a:p>
          <a:p>
            <a:pPr lvl="3">
              <a:lnSpc>
                <a:spcPct val="100000"/>
              </a:lnSpc>
            </a:pPr>
            <a:r>
              <a:rPr lang="en-US" sz="2800" dirty="0"/>
              <a:t>Stolen Water is Sweet</a:t>
            </a:r>
          </a:p>
          <a:p>
            <a:pPr lvl="3">
              <a:lnSpc>
                <a:spcPct val="100000"/>
              </a:lnSpc>
            </a:pPr>
            <a:r>
              <a:rPr lang="en-US" sz="2800" dirty="0"/>
              <a:t>Food eaten in secret is delicious</a:t>
            </a:r>
          </a:p>
          <a:p>
            <a:pPr lvl="1">
              <a:lnSpc>
                <a:spcPct val="100000"/>
              </a:lnSpc>
            </a:pPr>
            <a:r>
              <a:rPr lang="en-US" sz="3200" dirty="0"/>
              <a:t>Contrast with other Feasts</a:t>
            </a:r>
          </a:p>
          <a:p>
            <a:pPr lvl="3">
              <a:lnSpc>
                <a:spcPct val="100000"/>
              </a:lnSpc>
            </a:pPr>
            <a:r>
              <a:rPr lang="en-US" sz="3000" dirty="0"/>
              <a:t> Luke 14:15-23 </a:t>
            </a:r>
          </a:p>
          <a:p>
            <a:pPr lvl="3">
              <a:lnSpc>
                <a:spcPct val="100000"/>
              </a:lnSpc>
            </a:pPr>
            <a:r>
              <a:rPr lang="en-US" sz="2800" dirty="0"/>
              <a:t>Revelations 19: 9</a:t>
            </a:r>
          </a:p>
        </p:txBody>
      </p:sp>
    </p:spTree>
    <p:extLst>
      <p:ext uri="{BB962C8B-B14F-4D97-AF65-F5344CB8AC3E}">
        <p14:creationId xmlns:p14="http://schemas.microsoft.com/office/powerpoint/2010/main" val="7188029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a:extLst>
              <a:ext uri="{FF2B5EF4-FFF2-40B4-BE49-F238E27FC236}">
                <a16:creationId xmlns:a16="http://schemas.microsoft.com/office/drawing/2014/main" id="{6B233AE6-BDA1-8041-833C-D4DEFBF785E8}"/>
              </a:ext>
            </a:extLst>
          </p:cNvPr>
          <p:cNvSpPr/>
          <p:nvPr/>
        </p:nvSpPr>
        <p:spPr>
          <a:xfrm>
            <a:off x="5843928" y="5237390"/>
            <a:ext cx="556872" cy="4700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5981" y="194700"/>
            <a:ext cx="10381116" cy="997286"/>
          </a:xfrm>
        </p:spPr>
        <p:txBody>
          <a:bodyPr/>
          <a:lstStyle/>
          <a:p>
            <a:r>
              <a:rPr lang="en-US" dirty="0"/>
              <a:t>The End-state of wisdom</a:t>
            </a:r>
            <a:endParaRPr lang="en-US" sz="2000" i="1" dirty="0"/>
          </a:p>
        </p:txBody>
      </p:sp>
      <p:grpSp>
        <p:nvGrpSpPr>
          <p:cNvPr id="23" name="Group 22">
            <a:extLst>
              <a:ext uri="{FF2B5EF4-FFF2-40B4-BE49-F238E27FC236}">
                <a16:creationId xmlns:a16="http://schemas.microsoft.com/office/drawing/2014/main" id="{1F85E516-9B9C-D448-97EA-131C749EAC67}"/>
              </a:ext>
            </a:extLst>
          </p:cNvPr>
          <p:cNvGrpSpPr/>
          <p:nvPr/>
        </p:nvGrpSpPr>
        <p:grpSpPr>
          <a:xfrm>
            <a:off x="4543178" y="3799819"/>
            <a:ext cx="3142902" cy="1452572"/>
            <a:chOff x="4543178" y="3799819"/>
            <a:chExt cx="3142902" cy="1452572"/>
          </a:xfrm>
        </p:grpSpPr>
        <p:sp>
          <p:nvSpPr>
            <p:cNvPr id="10" name="Rectangle 9">
              <a:extLst>
                <a:ext uri="{FF2B5EF4-FFF2-40B4-BE49-F238E27FC236}">
                  <a16:creationId xmlns:a16="http://schemas.microsoft.com/office/drawing/2014/main" id="{911812B6-BD62-6E49-9C7D-E44960D1E389}"/>
                </a:ext>
              </a:extLst>
            </p:cNvPr>
            <p:cNvSpPr/>
            <p:nvPr/>
          </p:nvSpPr>
          <p:spPr>
            <a:xfrm>
              <a:off x="4543178" y="3799819"/>
              <a:ext cx="3142902" cy="1452572"/>
            </a:xfrm>
            <a:prstGeom prst="rect">
              <a:avLst/>
            </a:prstGeom>
            <a:noFill/>
            <a:ln w="57150">
              <a:solidFill>
                <a:srgbClr val="C00000"/>
              </a:solidFill>
            </a:ln>
          </p:spPr>
          <p:txBody>
            <a:bodyPr wrap="square" lIns="91440" tIns="0" rIns="91440" bIns="45720">
              <a:noAutofit/>
            </a:bodyPr>
            <a:lstStyle/>
            <a:p>
              <a:pPr algn="ctr"/>
              <a:r>
                <a:rPr lang="en-US" sz="7200" b="1" dirty="0">
                  <a:ln w="22225">
                    <a:solidFill>
                      <a:schemeClr val="accent2"/>
                    </a:solidFill>
                    <a:prstDash val="solid"/>
                  </a:ln>
                  <a:solidFill>
                    <a:schemeClr val="accent2">
                      <a:lumMod val="40000"/>
                      <a:lumOff val="60000"/>
                    </a:schemeClr>
                  </a:solidFill>
                </a:rPr>
                <a:t>JESUS</a:t>
              </a:r>
            </a:p>
          </p:txBody>
        </p:sp>
        <p:sp>
          <p:nvSpPr>
            <p:cNvPr id="12" name="TextBox 11">
              <a:extLst>
                <a:ext uri="{FF2B5EF4-FFF2-40B4-BE49-F238E27FC236}">
                  <a16:creationId xmlns:a16="http://schemas.microsoft.com/office/drawing/2014/main" id="{E1316978-190C-B940-A615-ED23C1D76AB0}"/>
                </a:ext>
              </a:extLst>
            </p:cNvPr>
            <p:cNvSpPr txBox="1"/>
            <p:nvPr/>
          </p:nvSpPr>
          <p:spPr>
            <a:xfrm>
              <a:off x="4916151" y="4829348"/>
              <a:ext cx="2359697" cy="369332"/>
            </a:xfrm>
            <a:prstGeom prst="rect">
              <a:avLst/>
            </a:prstGeom>
            <a:noFill/>
          </p:spPr>
          <p:txBody>
            <a:bodyPr wrap="square" rtlCol="0">
              <a:spAutoFit/>
            </a:bodyPr>
            <a:lstStyle/>
            <a:p>
              <a:pPr algn="ctr"/>
              <a:r>
                <a:rPr lang="en-US" dirty="0"/>
                <a:t>Proverbs Ch 8:22-32</a:t>
              </a:r>
            </a:p>
          </p:txBody>
        </p:sp>
      </p:grpSp>
      <p:sp>
        <p:nvSpPr>
          <p:cNvPr id="13" name="TextBox 12">
            <a:extLst>
              <a:ext uri="{FF2B5EF4-FFF2-40B4-BE49-F238E27FC236}">
                <a16:creationId xmlns:a16="http://schemas.microsoft.com/office/drawing/2014/main" id="{58933184-ECEF-4740-AF87-572C715495B7}"/>
              </a:ext>
            </a:extLst>
          </p:cNvPr>
          <p:cNvSpPr txBox="1"/>
          <p:nvPr/>
        </p:nvSpPr>
        <p:spPr>
          <a:xfrm>
            <a:off x="5022451" y="5930793"/>
            <a:ext cx="3142902" cy="369332"/>
          </a:xfrm>
          <a:prstGeom prst="rect">
            <a:avLst/>
          </a:prstGeom>
          <a:noFill/>
        </p:spPr>
        <p:txBody>
          <a:bodyPr wrap="square" rtlCol="0">
            <a:spAutoFit/>
          </a:bodyPr>
          <a:lstStyle/>
          <a:p>
            <a:pPr algn="ctr"/>
            <a:r>
              <a:rPr lang="en-US" dirty="0">
                <a:solidFill>
                  <a:schemeClr val="bg1"/>
                </a:solidFill>
              </a:rPr>
              <a:t>Proverbs Ch 9:1-6, 13-18 </a:t>
            </a:r>
          </a:p>
        </p:txBody>
      </p:sp>
      <p:grpSp>
        <p:nvGrpSpPr>
          <p:cNvPr id="15" name="Group 14">
            <a:extLst>
              <a:ext uri="{FF2B5EF4-FFF2-40B4-BE49-F238E27FC236}">
                <a16:creationId xmlns:a16="http://schemas.microsoft.com/office/drawing/2014/main" id="{BD53B502-8D0F-D84A-9C09-361E34BD10CE}"/>
              </a:ext>
            </a:extLst>
          </p:cNvPr>
          <p:cNvGrpSpPr/>
          <p:nvPr/>
        </p:nvGrpSpPr>
        <p:grpSpPr>
          <a:xfrm>
            <a:off x="735981" y="2441031"/>
            <a:ext cx="3597901" cy="1140447"/>
            <a:chOff x="735981" y="2441031"/>
            <a:chExt cx="3597901" cy="1140447"/>
          </a:xfrm>
        </p:grpSpPr>
        <p:sp>
          <p:nvSpPr>
            <p:cNvPr id="14" name="Right Arrow 13">
              <a:extLst>
                <a:ext uri="{FF2B5EF4-FFF2-40B4-BE49-F238E27FC236}">
                  <a16:creationId xmlns:a16="http://schemas.microsoft.com/office/drawing/2014/main" id="{423A2E61-2969-114F-AC25-F6B77B4D41CF}"/>
                </a:ext>
              </a:extLst>
            </p:cNvPr>
            <p:cNvSpPr/>
            <p:nvPr/>
          </p:nvSpPr>
          <p:spPr>
            <a:xfrm rot="1311067">
              <a:off x="2798620" y="3415723"/>
              <a:ext cx="1535262" cy="165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 to Luke 14:15-23 </a:t>
              </a:r>
            </a:p>
            <a:p>
              <a:pPr algn="ctr"/>
              <a:endParaRPr lang="en-US" dirty="0"/>
            </a:p>
          </p:txBody>
        </p:sp>
        <p:sp>
          <p:nvSpPr>
            <p:cNvPr id="6" name="Rounded Rectangle 5">
              <a:extLst>
                <a:ext uri="{FF2B5EF4-FFF2-40B4-BE49-F238E27FC236}">
                  <a16:creationId xmlns:a16="http://schemas.microsoft.com/office/drawing/2014/main" id="{606FB22E-BE3B-4D40-948D-4C4F45C26F36}"/>
                </a:ext>
              </a:extLst>
            </p:cNvPr>
            <p:cNvSpPr/>
            <p:nvPr/>
          </p:nvSpPr>
          <p:spPr>
            <a:xfrm>
              <a:off x="735981" y="2441031"/>
              <a:ext cx="2205523" cy="9183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Seek Wisdom</a:t>
              </a:r>
            </a:p>
          </p:txBody>
        </p:sp>
      </p:grpSp>
      <p:grpSp>
        <p:nvGrpSpPr>
          <p:cNvPr id="18" name="Group 17">
            <a:extLst>
              <a:ext uri="{FF2B5EF4-FFF2-40B4-BE49-F238E27FC236}">
                <a16:creationId xmlns:a16="http://schemas.microsoft.com/office/drawing/2014/main" id="{D4BACFB6-221E-E24C-997C-2DA5248BA9B4}"/>
              </a:ext>
            </a:extLst>
          </p:cNvPr>
          <p:cNvGrpSpPr/>
          <p:nvPr/>
        </p:nvGrpSpPr>
        <p:grpSpPr>
          <a:xfrm>
            <a:off x="3316077" y="1487813"/>
            <a:ext cx="2617499" cy="2235740"/>
            <a:chOff x="3316077" y="1487813"/>
            <a:chExt cx="2617499" cy="2235740"/>
          </a:xfrm>
        </p:grpSpPr>
        <p:sp>
          <p:nvSpPr>
            <p:cNvPr id="17" name="Right Arrow 16">
              <a:extLst>
                <a:ext uri="{FF2B5EF4-FFF2-40B4-BE49-F238E27FC236}">
                  <a16:creationId xmlns:a16="http://schemas.microsoft.com/office/drawing/2014/main" id="{686F91E9-CE54-4C47-B97E-21697B1914A7}"/>
                </a:ext>
              </a:extLst>
            </p:cNvPr>
            <p:cNvSpPr/>
            <p:nvPr/>
          </p:nvSpPr>
          <p:spPr>
            <a:xfrm rot="4639633">
              <a:off x="4148519" y="2873044"/>
              <a:ext cx="1535262" cy="165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 to Luke 14:15-23 </a:t>
              </a:r>
            </a:p>
            <a:p>
              <a:pPr algn="ctr"/>
              <a:endParaRPr lang="en-US" dirty="0"/>
            </a:p>
          </p:txBody>
        </p:sp>
        <p:sp>
          <p:nvSpPr>
            <p:cNvPr id="7" name="Rounded Rectangle 6">
              <a:extLst>
                <a:ext uri="{FF2B5EF4-FFF2-40B4-BE49-F238E27FC236}">
                  <a16:creationId xmlns:a16="http://schemas.microsoft.com/office/drawing/2014/main" id="{DFFA2ABD-BE3C-0442-9F34-8CD658267793}"/>
                </a:ext>
              </a:extLst>
            </p:cNvPr>
            <p:cNvSpPr/>
            <p:nvPr/>
          </p:nvSpPr>
          <p:spPr>
            <a:xfrm>
              <a:off x="3316077" y="1487813"/>
              <a:ext cx="2617499" cy="918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Find Knowledge</a:t>
              </a:r>
            </a:p>
          </p:txBody>
        </p:sp>
      </p:grpSp>
      <p:grpSp>
        <p:nvGrpSpPr>
          <p:cNvPr id="22" name="Group 21">
            <a:extLst>
              <a:ext uri="{FF2B5EF4-FFF2-40B4-BE49-F238E27FC236}">
                <a16:creationId xmlns:a16="http://schemas.microsoft.com/office/drawing/2014/main" id="{979678D1-1906-8A41-8EAE-DA0F09BDF12B}"/>
              </a:ext>
            </a:extLst>
          </p:cNvPr>
          <p:cNvGrpSpPr/>
          <p:nvPr/>
        </p:nvGrpSpPr>
        <p:grpSpPr>
          <a:xfrm>
            <a:off x="6258425" y="1476795"/>
            <a:ext cx="2864386" cy="2261265"/>
            <a:chOff x="6258425" y="1476795"/>
            <a:chExt cx="2864386" cy="2261265"/>
          </a:xfrm>
        </p:grpSpPr>
        <p:sp>
          <p:nvSpPr>
            <p:cNvPr id="19" name="Right Arrow 18">
              <a:extLst>
                <a:ext uri="{FF2B5EF4-FFF2-40B4-BE49-F238E27FC236}">
                  <a16:creationId xmlns:a16="http://schemas.microsoft.com/office/drawing/2014/main" id="{98144ED5-93E0-F24D-B88D-DCB816FF6C99}"/>
                </a:ext>
              </a:extLst>
            </p:cNvPr>
            <p:cNvSpPr/>
            <p:nvPr/>
          </p:nvSpPr>
          <p:spPr>
            <a:xfrm rot="6759991">
              <a:off x="6665271" y="2887551"/>
              <a:ext cx="1535262" cy="165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 to Luke 14:15-23 </a:t>
              </a:r>
            </a:p>
            <a:p>
              <a:pPr algn="ctr"/>
              <a:endParaRPr lang="en-US" dirty="0"/>
            </a:p>
          </p:txBody>
        </p:sp>
        <p:sp>
          <p:nvSpPr>
            <p:cNvPr id="8" name="Rounded Rectangle 7">
              <a:extLst>
                <a:ext uri="{FF2B5EF4-FFF2-40B4-BE49-F238E27FC236}">
                  <a16:creationId xmlns:a16="http://schemas.microsoft.com/office/drawing/2014/main" id="{33B3E217-8E4E-4346-B2CC-035824CEC59E}"/>
                </a:ext>
              </a:extLst>
            </p:cNvPr>
            <p:cNvSpPr/>
            <p:nvPr/>
          </p:nvSpPr>
          <p:spPr>
            <a:xfrm>
              <a:off x="6258425" y="1476795"/>
              <a:ext cx="2864386" cy="918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Get Understanding</a:t>
              </a:r>
            </a:p>
          </p:txBody>
        </p:sp>
      </p:grpSp>
      <p:grpSp>
        <p:nvGrpSpPr>
          <p:cNvPr id="21" name="Group 20">
            <a:extLst>
              <a:ext uri="{FF2B5EF4-FFF2-40B4-BE49-F238E27FC236}">
                <a16:creationId xmlns:a16="http://schemas.microsoft.com/office/drawing/2014/main" id="{48277D5D-E791-AA46-975F-593D8FD9BA92}"/>
              </a:ext>
            </a:extLst>
          </p:cNvPr>
          <p:cNvGrpSpPr/>
          <p:nvPr/>
        </p:nvGrpSpPr>
        <p:grpSpPr>
          <a:xfrm>
            <a:off x="7795303" y="2676387"/>
            <a:ext cx="3915626" cy="977480"/>
            <a:chOff x="7795303" y="2676387"/>
            <a:chExt cx="3915626" cy="977480"/>
          </a:xfrm>
        </p:grpSpPr>
        <p:sp>
          <p:nvSpPr>
            <p:cNvPr id="20" name="Right Arrow 19">
              <a:extLst>
                <a:ext uri="{FF2B5EF4-FFF2-40B4-BE49-F238E27FC236}">
                  <a16:creationId xmlns:a16="http://schemas.microsoft.com/office/drawing/2014/main" id="{1871F05D-AAB2-4F44-904C-1E3D4A2EADFD}"/>
                </a:ext>
              </a:extLst>
            </p:cNvPr>
            <p:cNvSpPr/>
            <p:nvPr/>
          </p:nvSpPr>
          <p:spPr>
            <a:xfrm rot="9766282">
              <a:off x="7795303" y="3488112"/>
              <a:ext cx="1535262" cy="165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 to Luke 14:15-23 </a:t>
              </a:r>
            </a:p>
            <a:p>
              <a:pPr algn="ctr"/>
              <a:endParaRPr lang="en-US" dirty="0"/>
            </a:p>
          </p:txBody>
        </p:sp>
        <p:sp>
          <p:nvSpPr>
            <p:cNvPr id="9" name="Rounded Rectangle 8">
              <a:extLst>
                <a:ext uri="{FF2B5EF4-FFF2-40B4-BE49-F238E27FC236}">
                  <a16:creationId xmlns:a16="http://schemas.microsoft.com/office/drawing/2014/main" id="{45F38636-E825-C64F-9D13-8F3CC33FCAC9}"/>
                </a:ext>
              </a:extLst>
            </p:cNvPr>
            <p:cNvSpPr/>
            <p:nvPr/>
          </p:nvSpPr>
          <p:spPr>
            <a:xfrm>
              <a:off x="8955200" y="2676387"/>
              <a:ext cx="2755729" cy="918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Use Discretion</a:t>
              </a:r>
            </a:p>
          </p:txBody>
        </p:sp>
      </p:grpSp>
      <p:grpSp>
        <p:nvGrpSpPr>
          <p:cNvPr id="4" name="Group 3">
            <a:extLst>
              <a:ext uri="{FF2B5EF4-FFF2-40B4-BE49-F238E27FC236}">
                <a16:creationId xmlns:a16="http://schemas.microsoft.com/office/drawing/2014/main" id="{B509FAE4-0338-5A4F-893E-0EC673391D2D}"/>
              </a:ext>
            </a:extLst>
          </p:cNvPr>
          <p:cNvGrpSpPr/>
          <p:nvPr/>
        </p:nvGrpSpPr>
        <p:grpSpPr>
          <a:xfrm>
            <a:off x="3740218" y="5707417"/>
            <a:ext cx="4878959" cy="1031494"/>
            <a:chOff x="3740218" y="5707417"/>
            <a:chExt cx="4878959" cy="1031494"/>
          </a:xfrm>
        </p:grpSpPr>
        <p:sp>
          <p:nvSpPr>
            <p:cNvPr id="24" name="Rounded Rectangle 23">
              <a:extLst>
                <a:ext uri="{FF2B5EF4-FFF2-40B4-BE49-F238E27FC236}">
                  <a16:creationId xmlns:a16="http://schemas.microsoft.com/office/drawing/2014/main" id="{13FB9214-B405-104B-AC19-2A4BAEB04B32}"/>
                </a:ext>
              </a:extLst>
            </p:cNvPr>
            <p:cNvSpPr/>
            <p:nvPr/>
          </p:nvSpPr>
          <p:spPr>
            <a:xfrm>
              <a:off x="3740218" y="5707417"/>
              <a:ext cx="4878959" cy="62345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tIns="0" rtlCol="0" anchor="ctr" anchorCtr="0"/>
            <a:lstStyle/>
            <a:p>
              <a:pPr algn="ctr"/>
              <a:r>
                <a:rPr lang="en-US" sz="4800" dirty="0">
                  <a:solidFill>
                    <a:schemeClr val="bg1"/>
                  </a:solidFill>
                </a:rPr>
                <a:t>Fellowship</a:t>
              </a:r>
            </a:p>
          </p:txBody>
        </p:sp>
        <p:sp>
          <p:nvSpPr>
            <p:cNvPr id="25" name="TextBox 24">
              <a:extLst>
                <a:ext uri="{FF2B5EF4-FFF2-40B4-BE49-F238E27FC236}">
                  <a16:creationId xmlns:a16="http://schemas.microsoft.com/office/drawing/2014/main" id="{4AD01019-5A18-CD4B-AA04-14CE19E2BE2C}"/>
                </a:ext>
              </a:extLst>
            </p:cNvPr>
            <p:cNvSpPr txBox="1"/>
            <p:nvPr/>
          </p:nvSpPr>
          <p:spPr>
            <a:xfrm>
              <a:off x="4662296" y="6369579"/>
              <a:ext cx="3142902" cy="369332"/>
            </a:xfrm>
            <a:prstGeom prst="rect">
              <a:avLst/>
            </a:prstGeom>
            <a:noFill/>
          </p:spPr>
          <p:txBody>
            <a:bodyPr wrap="square" rtlCol="0">
              <a:spAutoFit/>
            </a:bodyPr>
            <a:lstStyle/>
            <a:p>
              <a:pPr algn="ctr"/>
              <a:r>
                <a:rPr lang="en-US" dirty="0"/>
                <a:t>Proverbs Ch 9:1-6, 13-18 </a:t>
              </a:r>
            </a:p>
          </p:txBody>
        </p:sp>
      </p:grpSp>
    </p:spTree>
    <p:extLst>
      <p:ext uri="{BB962C8B-B14F-4D97-AF65-F5344CB8AC3E}">
        <p14:creationId xmlns:p14="http://schemas.microsoft.com/office/powerpoint/2010/main" val="18091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Wisdom Leads to Fellowship</a:t>
            </a:r>
          </a:p>
        </p:txBody>
      </p:sp>
      <p:sp>
        <p:nvSpPr>
          <p:cNvPr id="3" name="Content Placeholder 2"/>
          <p:cNvSpPr>
            <a:spLocks noGrp="1"/>
          </p:cNvSpPr>
          <p:nvPr>
            <p:ph idx="1"/>
          </p:nvPr>
        </p:nvSpPr>
        <p:spPr>
          <a:xfrm>
            <a:off x="498764" y="1163783"/>
            <a:ext cx="11194472" cy="5078184"/>
          </a:xfrm>
        </p:spPr>
        <p:txBody>
          <a:bodyPr>
            <a:normAutofit/>
          </a:bodyPr>
          <a:lstStyle/>
          <a:p>
            <a:r>
              <a:rPr lang="en-US" sz="2800" b="1" dirty="0"/>
              <a:t>Greek: </a:t>
            </a:r>
            <a:r>
              <a:rPr lang="en-US" sz="2800" i="1" dirty="0"/>
              <a:t>koinonia – Communion</a:t>
            </a:r>
            <a:endParaRPr lang="en-US" sz="2800" dirty="0"/>
          </a:p>
          <a:p>
            <a:pPr lvl="1"/>
            <a:r>
              <a:rPr lang="en-US" sz="2400" dirty="0"/>
              <a:t>Describe man’s relationship to God after the coming of the Holy Spirit to indwell the church. </a:t>
            </a:r>
          </a:p>
          <a:p>
            <a:pPr lvl="1"/>
            <a:r>
              <a:rPr lang="en-US" sz="2400" dirty="0"/>
              <a:t>The bond of common purpose and devotion that binds Christians together and to Christ.</a:t>
            </a:r>
          </a:p>
          <a:p>
            <a:r>
              <a:rPr lang="en-US" sz="2800" b="1" dirty="0"/>
              <a:t>Fellowship is more than having social activities</a:t>
            </a:r>
          </a:p>
          <a:p>
            <a:r>
              <a:rPr lang="en-US" sz="2800" dirty="0">
                <a:solidFill>
                  <a:srgbClr val="C00000"/>
                </a:solidFill>
              </a:rPr>
              <a:t>“God is faithful, through whom you were called into fellowship with His Son, Jesus Christ our Lord.” </a:t>
            </a:r>
            <a:r>
              <a:rPr lang="en-US" sz="2800" b="1" dirty="0">
                <a:solidFill>
                  <a:srgbClr val="C00000"/>
                </a:solidFill>
              </a:rPr>
              <a:t>1 Corinthians </a:t>
            </a:r>
            <a:r>
              <a:rPr lang="en-US" sz="2800" dirty="0">
                <a:solidFill>
                  <a:srgbClr val="C00000"/>
                </a:solidFill>
              </a:rPr>
              <a:t>1:9</a:t>
            </a:r>
          </a:p>
          <a:p>
            <a:r>
              <a:rPr lang="en-US" sz="2800" dirty="0">
                <a:solidFill>
                  <a:srgbClr val="C00000"/>
                </a:solidFill>
              </a:rPr>
              <a:t>“We proclaim to you what we have seen and heard, so that you also may have fellowship with us. And our fellowship is with the Father and with his Son, Jesus Christ.” </a:t>
            </a:r>
            <a:r>
              <a:rPr lang="en-US" sz="2800" b="1" dirty="0">
                <a:solidFill>
                  <a:srgbClr val="C00000"/>
                </a:solidFill>
              </a:rPr>
              <a:t>1 John 1:3</a:t>
            </a:r>
          </a:p>
          <a:p>
            <a:endParaRPr lang="en-US" sz="2800" b="1" dirty="0"/>
          </a:p>
        </p:txBody>
      </p:sp>
    </p:spTree>
    <p:extLst>
      <p:ext uri="{BB962C8B-B14F-4D97-AF65-F5344CB8AC3E}">
        <p14:creationId xmlns:p14="http://schemas.microsoft.com/office/powerpoint/2010/main" val="44212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3" name="Google Shape;173;p1"/>
          <p:cNvSpPr/>
          <p:nvPr/>
        </p:nvSpPr>
        <p:spPr>
          <a:xfrm>
            <a:off x="1524000" y="857250"/>
            <a:ext cx="9144000" cy="5143500"/>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pic>
        <p:nvPicPr>
          <p:cNvPr id="174" name="Google Shape;174;p1" descr="A close up of a flower&#10;&#10;Description automatically generated"/>
          <p:cNvPicPr preferRelativeResize="0">
            <a:picLocks noGrp="1"/>
          </p:cNvPicPr>
          <p:nvPr>
            <p:ph type="body" idx="4294967295"/>
          </p:nvPr>
        </p:nvPicPr>
        <p:blipFill rotWithShape="1">
          <a:blip r:embed="rId3">
            <a:alphaModFix/>
          </a:blip>
          <a:srcRect t="9091" r="13818"/>
          <a:stretch/>
        </p:blipFill>
        <p:spPr>
          <a:xfrm>
            <a:off x="4167448" y="941337"/>
            <a:ext cx="6500551" cy="5142835"/>
          </a:xfrm>
          <a:prstGeom prst="rect">
            <a:avLst/>
          </a:prstGeom>
          <a:noFill/>
          <a:ln>
            <a:noFill/>
          </a:ln>
        </p:spPr>
      </p:pic>
      <p:sp>
        <p:nvSpPr>
          <p:cNvPr id="175" name="Google Shape;175;p1"/>
          <p:cNvSpPr/>
          <p:nvPr/>
        </p:nvSpPr>
        <p:spPr>
          <a:xfrm>
            <a:off x="1524003" y="857250"/>
            <a:ext cx="7004405" cy="51435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6" name="Google Shape;176;p1"/>
          <p:cNvSpPr txBox="1"/>
          <p:nvPr/>
        </p:nvSpPr>
        <p:spPr>
          <a:xfrm>
            <a:off x="1613592" y="1527341"/>
            <a:ext cx="3705505" cy="2192495"/>
          </a:xfrm>
          <a:prstGeom prst="rect">
            <a:avLst/>
          </a:prstGeom>
          <a:noFill/>
          <a:ln>
            <a:noFill/>
          </a:ln>
        </p:spPr>
        <p:txBody>
          <a:bodyPr spcFirstLastPara="1" wrap="square" lIns="68575" tIns="34275" rIns="68575" bIns="34275" anchor="ctr" anchorCtr="0">
            <a:normAutofit/>
          </a:bodyPr>
          <a:lstStyle/>
          <a:p>
            <a:pPr algn="ctr">
              <a:lnSpc>
                <a:spcPct val="90000"/>
              </a:lnSpc>
              <a:buClr>
                <a:srgbClr val="FFFFFF"/>
              </a:buClr>
              <a:buSzPts val="5400"/>
            </a:pPr>
            <a:r>
              <a:rPr lang="en-US" sz="5400" b="1" kern="0" dirty="0">
                <a:solidFill>
                  <a:srgbClr val="FFFFFF"/>
                </a:solidFill>
                <a:latin typeface="Calibri"/>
                <a:ea typeface="Calibri"/>
                <a:cs typeface="Calibri"/>
                <a:sym typeface="Calibri"/>
              </a:rPr>
              <a:t>Simplicity of The Word</a:t>
            </a:r>
            <a:endParaRPr sz="1400" kern="0" dirty="0">
              <a:solidFill>
                <a:srgbClr val="000000"/>
              </a:solidFill>
              <a:latin typeface="Arial"/>
              <a:cs typeface="Arial"/>
              <a:sym typeface="Arial"/>
            </a:endParaRPr>
          </a:p>
        </p:txBody>
      </p:sp>
      <p:sp>
        <p:nvSpPr>
          <p:cNvPr id="177" name="Google Shape;177;p1"/>
          <p:cNvSpPr/>
          <p:nvPr/>
        </p:nvSpPr>
        <p:spPr>
          <a:xfrm rot="5400000">
            <a:off x="2093941" y="1117343"/>
            <a:ext cx="109728" cy="528066"/>
          </a:xfrm>
          <a:prstGeom prst="rect">
            <a:avLst/>
          </a:prstGeom>
          <a:solidFill>
            <a:schemeClr val="accent2"/>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8" name="Google Shape;178;p1"/>
          <p:cNvSpPr/>
          <p:nvPr/>
        </p:nvSpPr>
        <p:spPr>
          <a:xfrm>
            <a:off x="1884772" y="4267440"/>
            <a:ext cx="2983230" cy="13716"/>
          </a:xfrm>
          <a:prstGeom prst="rect">
            <a:avLst/>
          </a:prstGeom>
          <a:solidFill>
            <a:schemeClr val="lt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9" name="Google Shape;179;p1"/>
          <p:cNvSpPr txBox="1"/>
          <p:nvPr/>
        </p:nvSpPr>
        <p:spPr>
          <a:xfrm>
            <a:off x="1613591" y="4321407"/>
            <a:ext cx="3352270" cy="679673"/>
          </a:xfrm>
          <a:prstGeom prst="rect">
            <a:avLst/>
          </a:prstGeom>
          <a:noFill/>
          <a:ln>
            <a:noFill/>
          </a:ln>
        </p:spPr>
        <p:txBody>
          <a:bodyPr spcFirstLastPara="1" wrap="square" lIns="91425" tIns="45700" rIns="91425" bIns="45700" anchor="t" anchorCtr="0">
            <a:spAutoFit/>
          </a:bodyPr>
          <a:lstStyle/>
          <a:p>
            <a:pPr algn="ctr">
              <a:buClr>
                <a:srgbClr val="FFFFFF"/>
              </a:buClr>
              <a:buSzPts val="1600"/>
            </a:pPr>
            <a:r>
              <a:rPr lang="en-US" sz="1600" i="1" kern="0">
                <a:solidFill>
                  <a:srgbClr val="FFFFFF"/>
                </a:solidFill>
                <a:latin typeface="Calibri"/>
                <a:ea typeface="Calibri"/>
                <a:cs typeface="Calibri"/>
                <a:sym typeface="Calibri"/>
              </a:rPr>
              <a:t>www.simplicityoftheword.com</a:t>
            </a:r>
            <a:endParaRPr sz="1400" kern="0">
              <a:solidFill>
                <a:srgbClr val="000000"/>
              </a:solidFill>
              <a:latin typeface="Arial"/>
              <a:cs typeface="Arial"/>
              <a:sym typeface="Arial"/>
            </a:endParaRPr>
          </a:p>
          <a:p>
            <a:pPr algn="ctr">
              <a:spcBef>
                <a:spcPts val="450"/>
              </a:spcBef>
              <a:buClr>
                <a:srgbClr val="FFFF00"/>
              </a:buClr>
              <a:buSzPts val="1800"/>
            </a:pPr>
            <a:r>
              <a:rPr lang="en-US" i="1" kern="0">
                <a:solidFill>
                  <a:srgbClr val="FFFF00"/>
                </a:solidFill>
                <a:latin typeface="Calibri"/>
                <a:ea typeface="Calibri"/>
                <a:cs typeface="Calibri"/>
                <a:sym typeface="Calibri"/>
              </a:rPr>
              <a:t>SOTW724@gmail.com</a:t>
            </a:r>
            <a:endParaRPr sz="1400" kern="0">
              <a:solidFill>
                <a:srgbClr val="000000"/>
              </a:solidFill>
              <a:latin typeface="Arial"/>
              <a:cs typeface="Arial"/>
              <a:sym typeface="Arial"/>
            </a:endParaRPr>
          </a:p>
        </p:txBody>
      </p:sp>
      <p:sp>
        <p:nvSpPr>
          <p:cNvPr id="180" name="Google Shape;180;p1"/>
          <p:cNvSpPr txBox="1"/>
          <p:nvPr/>
        </p:nvSpPr>
        <p:spPr>
          <a:xfrm>
            <a:off x="1613591" y="581729"/>
            <a:ext cx="3811112" cy="523220"/>
          </a:xfrm>
          <a:prstGeom prst="rect">
            <a:avLst/>
          </a:prstGeom>
          <a:noFill/>
          <a:ln>
            <a:noFill/>
          </a:ln>
        </p:spPr>
        <p:txBody>
          <a:bodyPr spcFirstLastPara="1" wrap="square" lIns="91425" tIns="45700" rIns="91425" bIns="45700" anchor="t" anchorCtr="0">
            <a:spAutoFit/>
          </a:bodyPr>
          <a:lstStyle/>
          <a:p>
            <a:pPr algn="ctr">
              <a:buClr>
                <a:srgbClr val="FFFF00"/>
              </a:buClr>
              <a:buSzPts val="2800"/>
            </a:pPr>
            <a:r>
              <a:rPr lang="en-US" sz="2800" kern="0">
                <a:solidFill>
                  <a:srgbClr val="FFFF00"/>
                </a:solidFill>
                <a:latin typeface="Calibri"/>
                <a:ea typeface="Calibri"/>
                <a:cs typeface="Calibri"/>
                <a:sym typeface="Calibri"/>
              </a:rPr>
              <a:t>Larry &amp; Aida Watlington</a:t>
            </a:r>
            <a:endParaRPr sz="1400" kern="0">
              <a:solidFill>
                <a:srgbClr val="000000"/>
              </a:solidFill>
              <a:latin typeface="Arial"/>
              <a:cs typeface="Arial"/>
              <a:sym typeface="Arial"/>
            </a:endParaRPr>
          </a:p>
        </p:txBody>
      </p:sp>
      <p:sp>
        <p:nvSpPr>
          <p:cNvPr id="181" name="Google Shape;181;p1"/>
          <p:cNvSpPr txBox="1"/>
          <p:nvPr/>
        </p:nvSpPr>
        <p:spPr>
          <a:xfrm>
            <a:off x="1463331" y="6175271"/>
            <a:ext cx="7922744" cy="400110"/>
          </a:xfrm>
          <a:prstGeom prst="rect">
            <a:avLst/>
          </a:prstGeom>
          <a:noFill/>
          <a:ln>
            <a:noFill/>
          </a:ln>
        </p:spPr>
        <p:txBody>
          <a:bodyPr spcFirstLastPara="1" wrap="square" lIns="91425" tIns="45700" rIns="91425" bIns="45700" anchor="t" anchorCtr="0">
            <a:spAutoFit/>
          </a:bodyPr>
          <a:lstStyle/>
          <a:p>
            <a:pPr algn="ctr">
              <a:buClr>
                <a:srgbClr val="FFFF00"/>
              </a:buClr>
              <a:buSzPts val="2000"/>
            </a:pPr>
            <a:r>
              <a:rPr lang="en-US" sz="2000" i="1" kern="0">
                <a:solidFill>
                  <a:srgbClr val="FFFF00"/>
                </a:solidFill>
                <a:latin typeface="Calibri"/>
                <a:ea typeface="Calibri"/>
                <a:cs typeface="Calibri"/>
                <a:sym typeface="Calibri"/>
              </a:rPr>
              <a:t>He That has an Ear, Let Him Hear, What the Spirit Says to the Churches</a:t>
            </a:r>
            <a:endParaRPr sz="1400" kern="0">
              <a:solidFill>
                <a:srgbClr val="000000"/>
              </a:solidFill>
              <a:latin typeface="Arial"/>
              <a:cs typeface="Arial"/>
              <a:sym typeface="Arial"/>
            </a:endParaRPr>
          </a:p>
        </p:txBody>
      </p:sp>
      <p:sp>
        <p:nvSpPr>
          <p:cNvPr id="182" name="Google Shape;182;p1"/>
          <p:cNvSpPr/>
          <p:nvPr/>
        </p:nvSpPr>
        <p:spPr>
          <a:xfrm>
            <a:off x="1845715" y="1012939"/>
            <a:ext cx="962952" cy="579213"/>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800"/>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6933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A593-F48B-5D49-9DE4-3807E4779DEA}"/>
              </a:ext>
            </a:extLst>
          </p:cNvPr>
          <p:cNvSpPr>
            <a:spLocks noGrp="1"/>
          </p:cNvSpPr>
          <p:nvPr>
            <p:ph type="title"/>
          </p:nvPr>
        </p:nvSpPr>
        <p:spPr/>
        <p:txBody>
          <a:bodyPr>
            <a:normAutofit fontScale="90000"/>
          </a:bodyPr>
          <a:lstStyle/>
          <a:p>
            <a:pPr algn="ctr"/>
            <a:r>
              <a:rPr lang="en-US" dirty="0"/>
              <a:t>The Pattern of Marriage in the Scriptures</a:t>
            </a:r>
          </a:p>
        </p:txBody>
      </p:sp>
      <p:sp>
        <p:nvSpPr>
          <p:cNvPr id="25" name="Footer Placeholder 24">
            <a:extLst>
              <a:ext uri="{FF2B5EF4-FFF2-40B4-BE49-F238E27FC236}">
                <a16:creationId xmlns:a16="http://schemas.microsoft.com/office/drawing/2014/main" id="{9E899AC8-6123-414E-BFA1-BCD093398575}"/>
              </a:ext>
            </a:extLst>
          </p:cNvPr>
          <p:cNvSpPr>
            <a:spLocks noGrp="1"/>
          </p:cNvSpPr>
          <p:nvPr>
            <p:ph type="ftr" sz="quarter" idx="11"/>
          </p:nvPr>
        </p:nvSpPr>
        <p:spPr>
          <a:xfrm>
            <a:off x="4065518" y="786322"/>
            <a:ext cx="4541483" cy="365125"/>
          </a:xfrm>
        </p:spPr>
        <p:txBody>
          <a:bodyPr/>
          <a:lstStyle/>
          <a:p>
            <a:pPr algn="ctr"/>
            <a:r>
              <a:rPr lang="en-US" dirty="0"/>
              <a:t>Precept upon precept; line upon line... Isaiah 28:10</a:t>
            </a:r>
          </a:p>
        </p:txBody>
      </p:sp>
      <p:grpSp>
        <p:nvGrpSpPr>
          <p:cNvPr id="7" name="Group 6">
            <a:extLst>
              <a:ext uri="{FF2B5EF4-FFF2-40B4-BE49-F238E27FC236}">
                <a16:creationId xmlns:a16="http://schemas.microsoft.com/office/drawing/2014/main" id="{F80A8386-B510-FA4F-9D44-5EF81AAA1E60}"/>
              </a:ext>
            </a:extLst>
          </p:cNvPr>
          <p:cNvGrpSpPr/>
          <p:nvPr/>
        </p:nvGrpSpPr>
        <p:grpSpPr>
          <a:xfrm>
            <a:off x="1484671" y="2184388"/>
            <a:ext cx="1129154" cy="3781590"/>
            <a:chOff x="-39329" y="2064695"/>
            <a:chExt cx="1129154" cy="3781590"/>
          </a:xfrm>
        </p:grpSpPr>
        <p:grpSp>
          <p:nvGrpSpPr>
            <p:cNvPr id="36" name="Group 35">
              <a:extLst>
                <a:ext uri="{FF2B5EF4-FFF2-40B4-BE49-F238E27FC236}">
                  <a16:creationId xmlns:a16="http://schemas.microsoft.com/office/drawing/2014/main" id="{FFB41569-9482-9042-BA51-DF968887D915}"/>
                </a:ext>
              </a:extLst>
            </p:cNvPr>
            <p:cNvGrpSpPr/>
            <p:nvPr/>
          </p:nvGrpSpPr>
          <p:grpSpPr>
            <a:xfrm>
              <a:off x="243819" y="2567880"/>
              <a:ext cx="696956" cy="2619103"/>
              <a:chOff x="153250" y="4192400"/>
              <a:chExt cx="825340" cy="1431933"/>
            </a:xfrm>
          </p:grpSpPr>
          <p:sp>
            <p:nvSpPr>
              <p:cNvPr id="23" name="Curved Down Arrow 22">
                <a:extLst>
                  <a:ext uri="{FF2B5EF4-FFF2-40B4-BE49-F238E27FC236}">
                    <a16:creationId xmlns:a16="http://schemas.microsoft.com/office/drawing/2014/main" id="{F60208BC-4B2D-6F47-B098-47584A7DF909}"/>
                  </a:ext>
                </a:extLst>
              </p:cNvPr>
              <p:cNvSpPr/>
              <p:nvPr/>
            </p:nvSpPr>
            <p:spPr>
              <a:xfrm>
                <a:off x="227279" y="4192400"/>
                <a:ext cx="751311" cy="644435"/>
              </a:xfrm>
              <a:prstGeom prst="curvedDownArrow">
                <a:avLst/>
              </a:prstGeom>
              <a:solidFill>
                <a:srgbClr val="00B050"/>
              </a:solid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Up Arrow 23">
                <a:extLst>
                  <a:ext uri="{FF2B5EF4-FFF2-40B4-BE49-F238E27FC236}">
                    <a16:creationId xmlns:a16="http://schemas.microsoft.com/office/drawing/2014/main" id="{85EA360A-76BA-8144-B167-193427517776}"/>
                  </a:ext>
                </a:extLst>
              </p:cNvPr>
              <p:cNvSpPr/>
              <p:nvPr/>
            </p:nvSpPr>
            <p:spPr>
              <a:xfrm flipH="1">
                <a:off x="153250" y="5012666"/>
                <a:ext cx="719730" cy="611667"/>
              </a:xfrm>
              <a:prstGeom prst="curvedUpArrow">
                <a:avLst/>
              </a:prstGeom>
              <a:solidFill>
                <a:srgbClr val="00B050"/>
              </a:solidFill>
              <a:ln w="26424"/>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50" name="TextBox 49">
              <a:extLst>
                <a:ext uri="{FF2B5EF4-FFF2-40B4-BE49-F238E27FC236}">
                  <a16:creationId xmlns:a16="http://schemas.microsoft.com/office/drawing/2014/main" id="{862AEEB7-11C5-F445-A31F-3B2C87373F9B}"/>
                </a:ext>
              </a:extLst>
            </p:cNvPr>
            <p:cNvSpPr txBox="1"/>
            <p:nvPr/>
          </p:nvSpPr>
          <p:spPr>
            <a:xfrm>
              <a:off x="40471" y="2064695"/>
              <a:ext cx="1049354" cy="276999"/>
            </a:xfrm>
            <a:prstGeom prst="rect">
              <a:avLst/>
            </a:prstGeom>
            <a:noFill/>
          </p:spPr>
          <p:txBody>
            <a:bodyPr wrap="square" rtlCol="0">
              <a:spAutoFit/>
            </a:bodyPr>
            <a:lstStyle/>
            <a:p>
              <a:pPr algn="ctr"/>
              <a:r>
                <a:rPr lang="en-US" sz="1200" dirty="0">
                  <a:solidFill>
                    <a:srgbClr val="002060"/>
                  </a:solidFill>
                </a:rPr>
                <a:t>The Garden</a:t>
              </a:r>
            </a:p>
          </p:txBody>
        </p:sp>
        <p:sp>
          <p:nvSpPr>
            <p:cNvPr id="88" name="TextBox 87">
              <a:extLst>
                <a:ext uri="{FF2B5EF4-FFF2-40B4-BE49-F238E27FC236}">
                  <a16:creationId xmlns:a16="http://schemas.microsoft.com/office/drawing/2014/main" id="{D138EC3E-47D7-6544-AA6C-8336B6F13775}"/>
                </a:ext>
              </a:extLst>
            </p:cNvPr>
            <p:cNvSpPr txBox="1"/>
            <p:nvPr/>
          </p:nvSpPr>
          <p:spPr>
            <a:xfrm>
              <a:off x="-39329" y="5384621"/>
              <a:ext cx="1126666" cy="461664"/>
            </a:xfrm>
            <a:prstGeom prst="rect">
              <a:avLst/>
            </a:prstGeom>
            <a:noFill/>
          </p:spPr>
          <p:txBody>
            <a:bodyPr wrap="square" rtlCol="0">
              <a:spAutoFit/>
            </a:bodyPr>
            <a:lstStyle/>
            <a:p>
              <a:pPr algn="ctr"/>
              <a:r>
                <a:rPr lang="en-US" sz="1200" dirty="0">
                  <a:solidFill>
                    <a:srgbClr val="C00000"/>
                  </a:solidFill>
                </a:rPr>
                <a:t>Genesis 2:15-25</a:t>
              </a:r>
            </a:p>
          </p:txBody>
        </p:sp>
      </p:grpSp>
      <p:grpSp>
        <p:nvGrpSpPr>
          <p:cNvPr id="8" name="Group 7">
            <a:extLst>
              <a:ext uri="{FF2B5EF4-FFF2-40B4-BE49-F238E27FC236}">
                <a16:creationId xmlns:a16="http://schemas.microsoft.com/office/drawing/2014/main" id="{2BEABD9E-E381-5644-85F8-7407D087D77D}"/>
              </a:ext>
            </a:extLst>
          </p:cNvPr>
          <p:cNvGrpSpPr/>
          <p:nvPr/>
        </p:nvGrpSpPr>
        <p:grpSpPr>
          <a:xfrm>
            <a:off x="2431086" y="2252390"/>
            <a:ext cx="1126666" cy="3713588"/>
            <a:chOff x="859510" y="2132698"/>
            <a:chExt cx="1126666" cy="3713588"/>
          </a:xfrm>
        </p:grpSpPr>
        <p:grpSp>
          <p:nvGrpSpPr>
            <p:cNvPr id="70" name="Group 69">
              <a:extLst>
                <a:ext uri="{FF2B5EF4-FFF2-40B4-BE49-F238E27FC236}">
                  <a16:creationId xmlns:a16="http://schemas.microsoft.com/office/drawing/2014/main" id="{9C47741F-9194-F644-A960-068EEFDD9A5A}"/>
                </a:ext>
              </a:extLst>
            </p:cNvPr>
            <p:cNvGrpSpPr/>
            <p:nvPr/>
          </p:nvGrpSpPr>
          <p:grpSpPr>
            <a:xfrm>
              <a:off x="1086714" y="2780671"/>
              <a:ext cx="698860" cy="2211363"/>
              <a:chOff x="150995" y="4262598"/>
              <a:chExt cx="827595" cy="1312051"/>
            </a:xfrm>
          </p:grpSpPr>
          <p:sp>
            <p:nvSpPr>
              <p:cNvPr id="71" name="Curved Down Arrow 70">
                <a:extLst>
                  <a:ext uri="{FF2B5EF4-FFF2-40B4-BE49-F238E27FC236}">
                    <a16:creationId xmlns:a16="http://schemas.microsoft.com/office/drawing/2014/main" id="{E0BCE978-22BB-444B-9856-053B22B833FD}"/>
                  </a:ext>
                </a:extLst>
              </p:cNvPr>
              <p:cNvSpPr/>
              <p:nvPr/>
            </p:nvSpPr>
            <p:spPr>
              <a:xfrm>
                <a:off x="227280" y="4262598"/>
                <a:ext cx="751310" cy="574236"/>
              </a:xfrm>
              <a:prstGeom prst="curvedDownArrow">
                <a:avLst/>
              </a:prstGeom>
              <a:solidFill>
                <a:srgbClr val="00B050"/>
              </a:solid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Curved Up Arrow 71">
                <a:extLst>
                  <a:ext uri="{FF2B5EF4-FFF2-40B4-BE49-F238E27FC236}">
                    <a16:creationId xmlns:a16="http://schemas.microsoft.com/office/drawing/2014/main" id="{84399EEE-36A1-A34A-8A11-6B0F23BDC46B}"/>
                  </a:ext>
                </a:extLst>
              </p:cNvPr>
              <p:cNvSpPr/>
              <p:nvPr/>
            </p:nvSpPr>
            <p:spPr>
              <a:xfrm flipH="1">
                <a:off x="150995" y="5027135"/>
                <a:ext cx="719730" cy="547514"/>
              </a:xfrm>
              <a:prstGeom prst="curvedUpArrow">
                <a:avLst/>
              </a:prstGeom>
              <a:solidFill>
                <a:srgbClr val="00B050"/>
              </a:solidFill>
              <a:ln w="26424"/>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89" name="TextBox 88">
              <a:extLst>
                <a:ext uri="{FF2B5EF4-FFF2-40B4-BE49-F238E27FC236}">
                  <a16:creationId xmlns:a16="http://schemas.microsoft.com/office/drawing/2014/main" id="{31AE1FA6-2454-7B40-A89A-A416FD2C70F7}"/>
                </a:ext>
              </a:extLst>
            </p:cNvPr>
            <p:cNvSpPr txBox="1"/>
            <p:nvPr/>
          </p:nvSpPr>
          <p:spPr>
            <a:xfrm>
              <a:off x="1038848" y="2132698"/>
              <a:ext cx="835810" cy="276999"/>
            </a:xfrm>
            <a:prstGeom prst="rect">
              <a:avLst/>
            </a:prstGeom>
            <a:noFill/>
          </p:spPr>
          <p:txBody>
            <a:bodyPr wrap="square" rtlCol="0">
              <a:spAutoFit/>
            </a:bodyPr>
            <a:lstStyle/>
            <a:p>
              <a:pPr algn="ctr"/>
              <a:r>
                <a:rPr lang="en-US" sz="1200" dirty="0">
                  <a:solidFill>
                    <a:srgbClr val="002060"/>
                  </a:solidFill>
                </a:rPr>
                <a:t>Adultery</a:t>
              </a:r>
            </a:p>
          </p:txBody>
        </p:sp>
        <p:sp>
          <p:nvSpPr>
            <p:cNvPr id="91" name="TextBox 90">
              <a:extLst>
                <a:ext uri="{FF2B5EF4-FFF2-40B4-BE49-F238E27FC236}">
                  <a16:creationId xmlns:a16="http://schemas.microsoft.com/office/drawing/2014/main" id="{0BE6A14E-3F9B-7F40-BC59-D98C59E2138D}"/>
                </a:ext>
              </a:extLst>
            </p:cNvPr>
            <p:cNvSpPr txBox="1"/>
            <p:nvPr/>
          </p:nvSpPr>
          <p:spPr>
            <a:xfrm>
              <a:off x="859510" y="5384621"/>
              <a:ext cx="1126666" cy="461665"/>
            </a:xfrm>
            <a:prstGeom prst="rect">
              <a:avLst/>
            </a:prstGeom>
            <a:noFill/>
          </p:spPr>
          <p:txBody>
            <a:bodyPr wrap="square" rtlCol="0">
              <a:spAutoFit/>
            </a:bodyPr>
            <a:lstStyle>
              <a:defPPr>
                <a:defRPr lang="en-US"/>
              </a:defPPr>
              <a:lvl1pPr algn="ctr">
                <a:defRPr sz="1200">
                  <a:solidFill>
                    <a:srgbClr val="C00000"/>
                  </a:solidFill>
                </a:defRPr>
              </a:lvl1pPr>
            </a:lstStyle>
            <a:p>
              <a:r>
                <a:rPr lang="en-US" dirty="0"/>
                <a:t>Exodus </a:t>
              </a:r>
              <a:br>
                <a:rPr lang="en-US" dirty="0"/>
              </a:br>
              <a:r>
                <a:rPr lang="en-US" dirty="0"/>
                <a:t>20:14</a:t>
              </a:r>
            </a:p>
          </p:txBody>
        </p:sp>
      </p:grpSp>
      <p:grpSp>
        <p:nvGrpSpPr>
          <p:cNvPr id="9" name="Group 8">
            <a:extLst>
              <a:ext uri="{FF2B5EF4-FFF2-40B4-BE49-F238E27FC236}">
                <a16:creationId xmlns:a16="http://schemas.microsoft.com/office/drawing/2014/main" id="{A8C66452-34CA-D34B-88C7-98B180C32A56}"/>
              </a:ext>
            </a:extLst>
          </p:cNvPr>
          <p:cNvGrpSpPr/>
          <p:nvPr/>
        </p:nvGrpSpPr>
        <p:grpSpPr>
          <a:xfrm>
            <a:off x="3178103" y="2549963"/>
            <a:ext cx="1324119" cy="3416015"/>
            <a:chOff x="1654102" y="2430269"/>
            <a:chExt cx="1324119" cy="3416015"/>
          </a:xfrm>
        </p:grpSpPr>
        <p:grpSp>
          <p:nvGrpSpPr>
            <p:cNvPr id="73" name="Group 72">
              <a:extLst>
                <a:ext uri="{FF2B5EF4-FFF2-40B4-BE49-F238E27FC236}">
                  <a16:creationId xmlns:a16="http://schemas.microsoft.com/office/drawing/2014/main" id="{3FE0628D-471B-AE47-9395-7F23859F3D21}"/>
                </a:ext>
              </a:extLst>
            </p:cNvPr>
            <p:cNvGrpSpPr/>
            <p:nvPr/>
          </p:nvGrpSpPr>
          <p:grpSpPr>
            <a:xfrm>
              <a:off x="1968459" y="2940385"/>
              <a:ext cx="696956" cy="1914158"/>
              <a:chOff x="153250" y="4253579"/>
              <a:chExt cx="825340" cy="1342151"/>
            </a:xfrm>
          </p:grpSpPr>
          <p:sp>
            <p:nvSpPr>
              <p:cNvPr id="74" name="Curved Down Arrow 73">
                <a:extLst>
                  <a:ext uri="{FF2B5EF4-FFF2-40B4-BE49-F238E27FC236}">
                    <a16:creationId xmlns:a16="http://schemas.microsoft.com/office/drawing/2014/main" id="{415130BA-18C0-BA4F-86F7-C33D4E9B0A50}"/>
                  </a:ext>
                </a:extLst>
              </p:cNvPr>
              <p:cNvSpPr/>
              <p:nvPr/>
            </p:nvSpPr>
            <p:spPr>
              <a:xfrm>
                <a:off x="227280" y="4253579"/>
                <a:ext cx="751310" cy="583256"/>
              </a:xfrm>
              <a:prstGeom prst="curvedDownArrow">
                <a:avLst/>
              </a:prstGeom>
              <a:solidFill>
                <a:srgbClr val="00B050"/>
              </a:solid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Curved Up Arrow 74">
                <a:extLst>
                  <a:ext uri="{FF2B5EF4-FFF2-40B4-BE49-F238E27FC236}">
                    <a16:creationId xmlns:a16="http://schemas.microsoft.com/office/drawing/2014/main" id="{969E7C0C-B0AE-5E42-AD6A-5BD2AB6402BC}"/>
                  </a:ext>
                </a:extLst>
              </p:cNvPr>
              <p:cNvSpPr/>
              <p:nvPr/>
            </p:nvSpPr>
            <p:spPr>
              <a:xfrm flipH="1">
                <a:off x="153250" y="5052483"/>
                <a:ext cx="719730" cy="543247"/>
              </a:xfrm>
              <a:prstGeom prst="curvedUpArrow">
                <a:avLst/>
              </a:prstGeom>
              <a:solidFill>
                <a:srgbClr val="00B050"/>
              </a:solidFill>
              <a:ln w="26424"/>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90" name="TextBox 89">
              <a:extLst>
                <a:ext uri="{FF2B5EF4-FFF2-40B4-BE49-F238E27FC236}">
                  <a16:creationId xmlns:a16="http://schemas.microsoft.com/office/drawing/2014/main" id="{EAF84C67-FE3D-3643-8623-50AAE907574C}"/>
                </a:ext>
              </a:extLst>
            </p:cNvPr>
            <p:cNvSpPr txBox="1"/>
            <p:nvPr/>
          </p:nvSpPr>
          <p:spPr>
            <a:xfrm>
              <a:off x="1654102" y="2430269"/>
              <a:ext cx="1324119" cy="276999"/>
            </a:xfrm>
            <a:prstGeom prst="rect">
              <a:avLst/>
            </a:prstGeom>
            <a:noFill/>
          </p:spPr>
          <p:txBody>
            <a:bodyPr wrap="square" rtlCol="0">
              <a:spAutoFit/>
            </a:bodyPr>
            <a:lstStyle/>
            <a:p>
              <a:pPr algn="ctr"/>
              <a:r>
                <a:rPr lang="en-US" sz="1200" dirty="0">
                  <a:solidFill>
                    <a:srgbClr val="002060"/>
                  </a:solidFill>
                </a:rPr>
                <a:t>Romance</a:t>
              </a:r>
            </a:p>
          </p:txBody>
        </p:sp>
        <p:sp>
          <p:nvSpPr>
            <p:cNvPr id="92" name="TextBox 91">
              <a:extLst>
                <a:ext uri="{FF2B5EF4-FFF2-40B4-BE49-F238E27FC236}">
                  <a16:creationId xmlns:a16="http://schemas.microsoft.com/office/drawing/2014/main" id="{9894E040-A81F-9841-9184-900A1DFB29F8}"/>
                </a:ext>
              </a:extLst>
            </p:cNvPr>
            <p:cNvSpPr txBox="1"/>
            <p:nvPr/>
          </p:nvSpPr>
          <p:spPr>
            <a:xfrm>
              <a:off x="1697611" y="5384619"/>
              <a:ext cx="1126666" cy="461665"/>
            </a:xfrm>
            <a:prstGeom prst="rect">
              <a:avLst/>
            </a:prstGeom>
            <a:noFill/>
          </p:spPr>
          <p:txBody>
            <a:bodyPr wrap="square" rtlCol="0">
              <a:spAutoFit/>
            </a:bodyPr>
            <a:lstStyle>
              <a:defPPr>
                <a:defRPr lang="en-US"/>
              </a:defPPr>
              <a:lvl1pPr algn="ctr">
                <a:defRPr sz="1200">
                  <a:solidFill>
                    <a:srgbClr val="C00000"/>
                  </a:solidFill>
                </a:defRPr>
              </a:lvl1pPr>
            </a:lstStyle>
            <a:p>
              <a:r>
                <a:rPr lang="en-US" dirty="0"/>
                <a:t>Song of Solomon</a:t>
              </a:r>
            </a:p>
          </p:txBody>
        </p:sp>
      </p:grpSp>
      <p:grpSp>
        <p:nvGrpSpPr>
          <p:cNvPr id="14" name="Group 13">
            <a:extLst>
              <a:ext uri="{FF2B5EF4-FFF2-40B4-BE49-F238E27FC236}">
                <a16:creationId xmlns:a16="http://schemas.microsoft.com/office/drawing/2014/main" id="{8FE3D6A3-69AF-8B49-BFCC-FD127170A39A}"/>
              </a:ext>
            </a:extLst>
          </p:cNvPr>
          <p:cNvGrpSpPr/>
          <p:nvPr/>
        </p:nvGrpSpPr>
        <p:grpSpPr>
          <a:xfrm>
            <a:off x="4087884" y="2725436"/>
            <a:ext cx="1324119" cy="3222764"/>
            <a:chOff x="2563883" y="2605743"/>
            <a:chExt cx="1324119" cy="3222764"/>
          </a:xfrm>
        </p:grpSpPr>
        <p:grpSp>
          <p:nvGrpSpPr>
            <p:cNvPr id="76" name="Group 75">
              <a:extLst>
                <a:ext uri="{FF2B5EF4-FFF2-40B4-BE49-F238E27FC236}">
                  <a16:creationId xmlns:a16="http://schemas.microsoft.com/office/drawing/2014/main" id="{6C5EE403-A30C-CF40-87BA-B08FC61633D2}"/>
                </a:ext>
              </a:extLst>
            </p:cNvPr>
            <p:cNvGrpSpPr/>
            <p:nvPr/>
          </p:nvGrpSpPr>
          <p:grpSpPr>
            <a:xfrm>
              <a:off x="2894726" y="3094639"/>
              <a:ext cx="696956" cy="1568388"/>
              <a:chOff x="153250" y="4222328"/>
              <a:chExt cx="825340" cy="1284925"/>
            </a:xfrm>
          </p:grpSpPr>
          <p:sp>
            <p:nvSpPr>
              <p:cNvPr id="77" name="Curved Down Arrow 76">
                <a:extLst>
                  <a:ext uri="{FF2B5EF4-FFF2-40B4-BE49-F238E27FC236}">
                    <a16:creationId xmlns:a16="http://schemas.microsoft.com/office/drawing/2014/main" id="{5439988C-3B14-F647-862A-BE0D8B1F1EDA}"/>
                  </a:ext>
                </a:extLst>
              </p:cNvPr>
              <p:cNvSpPr/>
              <p:nvPr/>
            </p:nvSpPr>
            <p:spPr>
              <a:xfrm>
                <a:off x="227280" y="4222328"/>
                <a:ext cx="751310" cy="536022"/>
              </a:xfrm>
              <a:prstGeom prst="curvedDownArrow">
                <a:avLst/>
              </a:prstGeom>
              <a:solidFill>
                <a:srgbClr val="00B050"/>
              </a:solid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Curved Up Arrow 77">
                <a:extLst>
                  <a:ext uri="{FF2B5EF4-FFF2-40B4-BE49-F238E27FC236}">
                    <a16:creationId xmlns:a16="http://schemas.microsoft.com/office/drawing/2014/main" id="{C824B89E-68CF-EB41-8197-D7C1B6011198}"/>
                  </a:ext>
                </a:extLst>
              </p:cNvPr>
              <p:cNvSpPr/>
              <p:nvPr/>
            </p:nvSpPr>
            <p:spPr>
              <a:xfrm flipH="1">
                <a:off x="153250" y="5032592"/>
                <a:ext cx="719730" cy="474661"/>
              </a:xfrm>
              <a:prstGeom prst="curvedUpArrow">
                <a:avLst/>
              </a:prstGeom>
              <a:solidFill>
                <a:srgbClr val="00B050"/>
              </a:solidFill>
              <a:ln w="26424"/>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93" name="TextBox 92">
              <a:extLst>
                <a:ext uri="{FF2B5EF4-FFF2-40B4-BE49-F238E27FC236}">
                  <a16:creationId xmlns:a16="http://schemas.microsoft.com/office/drawing/2014/main" id="{DFA8C735-9D0C-274D-856A-4E69E60618FA}"/>
                </a:ext>
              </a:extLst>
            </p:cNvPr>
            <p:cNvSpPr txBox="1"/>
            <p:nvPr/>
          </p:nvSpPr>
          <p:spPr>
            <a:xfrm>
              <a:off x="2563883" y="2605743"/>
              <a:ext cx="1324119" cy="461665"/>
            </a:xfrm>
            <a:prstGeom prst="rect">
              <a:avLst/>
            </a:prstGeom>
            <a:noFill/>
          </p:spPr>
          <p:txBody>
            <a:bodyPr wrap="square" rtlCol="0">
              <a:spAutoFit/>
            </a:bodyPr>
            <a:lstStyle/>
            <a:p>
              <a:pPr algn="ctr"/>
              <a:r>
                <a:rPr lang="en-US" sz="1200" dirty="0">
                  <a:solidFill>
                    <a:srgbClr val="002060"/>
                  </a:solidFill>
                </a:rPr>
                <a:t>Broken Covenants</a:t>
              </a:r>
            </a:p>
          </p:txBody>
        </p:sp>
        <p:sp>
          <p:nvSpPr>
            <p:cNvPr id="94" name="TextBox 93">
              <a:extLst>
                <a:ext uri="{FF2B5EF4-FFF2-40B4-BE49-F238E27FC236}">
                  <a16:creationId xmlns:a16="http://schemas.microsoft.com/office/drawing/2014/main" id="{FDEFE435-2FD3-7E41-8B53-FA44324BA7C4}"/>
                </a:ext>
              </a:extLst>
            </p:cNvPr>
            <p:cNvSpPr txBox="1"/>
            <p:nvPr/>
          </p:nvSpPr>
          <p:spPr>
            <a:xfrm>
              <a:off x="2631606" y="5366842"/>
              <a:ext cx="983196" cy="461665"/>
            </a:xfrm>
            <a:prstGeom prst="rect">
              <a:avLst/>
            </a:prstGeom>
            <a:noFill/>
          </p:spPr>
          <p:txBody>
            <a:bodyPr wrap="square" rtlCol="0">
              <a:spAutoFit/>
            </a:bodyPr>
            <a:lstStyle>
              <a:defPPr>
                <a:defRPr lang="en-US"/>
              </a:defPPr>
              <a:lvl1pPr algn="ctr">
                <a:defRPr sz="1200">
                  <a:solidFill>
                    <a:srgbClr val="C00000"/>
                  </a:solidFill>
                </a:defRPr>
              </a:lvl1pPr>
            </a:lstStyle>
            <a:p>
              <a:r>
                <a:rPr lang="en-US" dirty="0"/>
                <a:t>Malachi 2:14-15</a:t>
              </a:r>
            </a:p>
          </p:txBody>
        </p:sp>
      </p:grpSp>
      <p:grpSp>
        <p:nvGrpSpPr>
          <p:cNvPr id="18" name="Group 17">
            <a:extLst>
              <a:ext uri="{FF2B5EF4-FFF2-40B4-BE49-F238E27FC236}">
                <a16:creationId xmlns:a16="http://schemas.microsoft.com/office/drawing/2014/main" id="{8BCB2482-2A14-6145-A2F8-6ECE619D1895}"/>
              </a:ext>
            </a:extLst>
          </p:cNvPr>
          <p:cNvGrpSpPr/>
          <p:nvPr/>
        </p:nvGrpSpPr>
        <p:grpSpPr>
          <a:xfrm>
            <a:off x="8396828" y="2237538"/>
            <a:ext cx="1133217" cy="3729798"/>
            <a:chOff x="6872827" y="2117845"/>
            <a:chExt cx="1133217" cy="3729798"/>
          </a:xfrm>
        </p:grpSpPr>
        <p:grpSp>
          <p:nvGrpSpPr>
            <p:cNvPr id="79" name="Group 78">
              <a:extLst>
                <a:ext uri="{FF2B5EF4-FFF2-40B4-BE49-F238E27FC236}">
                  <a16:creationId xmlns:a16="http://schemas.microsoft.com/office/drawing/2014/main" id="{EC6FE4C7-F377-E945-84D7-51B7B0EF696C}"/>
                </a:ext>
              </a:extLst>
            </p:cNvPr>
            <p:cNvGrpSpPr/>
            <p:nvPr/>
          </p:nvGrpSpPr>
          <p:grpSpPr>
            <a:xfrm rot="10800000" flipV="1">
              <a:off x="7071557" y="2780670"/>
              <a:ext cx="742308" cy="2218420"/>
              <a:chOff x="191583" y="4262593"/>
              <a:chExt cx="879044" cy="1316237"/>
            </a:xfrm>
          </p:grpSpPr>
          <p:sp>
            <p:nvSpPr>
              <p:cNvPr id="80" name="Curved Down Arrow 79">
                <a:extLst>
                  <a:ext uri="{FF2B5EF4-FFF2-40B4-BE49-F238E27FC236}">
                    <a16:creationId xmlns:a16="http://schemas.microsoft.com/office/drawing/2014/main" id="{9DCFB8DF-7258-4F4C-B73A-8217911D2742}"/>
                  </a:ext>
                </a:extLst>
              </p:cNvPr>
              <p:cNvSpPr/>
              <p:nvPr/>
            </p:nvSpPr>
            <p:spPr>
              <a:xfrm>
                <a:off x="265610" y="4262593"/>
                <a:ext cx="805017" cy="574242"/>
              </a:xfrm>
              <a:prstGeom prst="curvedDownArrow">
                <a:avLst/>
              </a:prstGeom>
              <a:solidFill>
                <a:srgbClr val="00B0F0"/>
              </a:solid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urved Up Arrow 80">
                <a:extLst>
                  <a:ext uri="{FF2B5EF4-FFF2-40B4-BE49-F238E27FC236}">
                    <a16:creationId xmlns:a16="http://schemas.microsoft.com/office/drawing/2014/main" id="{D31A32A6-BFC0-1444-868D-466CB576EB5C}"/>
                  </a:ext>
                </a:extLst>
              </p:cNvPr>
              <p:cNvSpPr/>
              <p:nvPr/>
            </p:nvSpPr>
            <p:spPr>
              <a:xfrm flipH="1">
                <a:off x="191583" y="5052482"/>
                <a:ext cx="879043" cy="526348"/>
              </a:xfrm>
              <a:prstGeom prst="curvedUpArrow">
                <a:avLst/>
              </a:prstGeom>
              <a:solidFill>
                <a:srgbClr val="00B0F0"/>
              </a:solidFill>
              <a:ln w="26424"/>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97" name="TextBox 96">
              <a:extLst>
                <a:ext uri="{FF2B5EF4-FFF2-40B4-BE49-F238E27FC236}">
                  <a16:creationId xmlns:a16="http://schemas.microsoft.com/office/drawing/2014/main" id="{FA16B0A3-69D8-3C4E-8DE0-D03DA0D576D2}"/>
                </a:ext>
              </a:extLst>
            </p:cNvPr>
            <p:cNvSpPr txBox="1"/>
            <p:nvPr/>
          </p:nvSpPr>
          <p:spPr>
            <a:xfrm>
              <a:off x="6872827" y="5385978"/>
              <a:ext cx="1126666" cy="461665"/>
            </a:xfrm>
            <a:prstGeom prst="rect">
              <a:avLst/>
            </a:prstGeom>
            <a:noFill/>
          </p:spPr>
          <p:txBody>
            <a:bodyPr wrap="square" rtlCol="0">
              <a:spAutoFit/>
            </a:bodyPr>
            <a:lstStyle>
              <a:defPPr>
                <a:defRPr lang="en-US"/>
              </a:defPPr>
              <a:lvl1pPr algn="ctr">
                <a:defRPr sz="1200">
                  <a:solidFill>
                    <a:srgbClr val="C00000"/>
                  </a:solidFill>
                </a:defRPr>
              </a:lvl1pPr>
            </a:lstStyle>
            <a:p>
              <a:r>
                <a:rPr lang="en-US" dirty="0"/>
                <a:t>Ephesians 5:22-33</a:t>
              </a:r>
            </a:p>
          </p:txBody>
        </p:sp>
        <p:sp>
          <p:nvSpPr>
            <p:cNvPr id="99" name="TextBox 98">
              <a:extLst>
                <a:ext uri="{FF2B5EF4-FFF2-40B4-BE49-F238E27FC236}">
                  <a16:creationId xmlns:a16="http://schemas.microsoft.com/office/drawing/2014/main" id="{351C9C3C-8818-7C49-9661-C3B154B29489}"/>
                </a:ext>
              </a:extLst>
            </p:cNvPr>
            <p:cNvSpPr txBox="1"/>
            <p:nvPr/>
          </p:nvSpPr>
          <p:spPr>
            <a:xfrm>
              <a:off x="6879378" y="2117845"/>
              <a:ext cx="1126666" cy="461665"/>
            </a:xfrm>
            <a:prstGeom prst="rect">
              <a:avLst/>
            </a:prstGeom>
            <a:noFill/>
          </p:spPr>
          <p:txBody>
            <a:bodyPr wrap="square" rtlCol="0">
              <a:spAutoFit/>
            </a:bodyPr>
            <a:lstStyle/>
            <a:p>
              <a:pPr algn="ctr"/>
              <a:r>
                <a:rPr lang="en-US" sz="1200" dirty="0">
                  <a:solidFill>
                    <a:srgbClr val="002060"/>
                  </a:solidFill>
                </a:rPr>
                <a:t>The Mystery Revealed</a:t>
              </a:r>
            </a:p>
          </p:txBody>
        </p:sp>
      </p:grpSp>
      <p:grpSp>
        <p:nvGrpSpPr>
          <p:cNvPr id="19" name="Group 18">
            <a:extLst>
              <a:ext uri="{FF2B5EF4-FFF2-40B4-BE49-F238E27FC236}">
                <a16:creationId xmlns:a16="http://schemas.microsoft.com/office/drawing/2014/main" id="{DD15CD51-7633-9D4B-B12D-43CE86E71189}"/>
              </a:ext>
            </a:extLst>
          </p:cNvPr>
          <p:cNvGrpSpPr/>
          <p:nvPr/>
        </p:nvGrpSpPr>
        <p:grpSpPr>
          <a:xfrm>
            <a:off x="9402962" y="2074419"/>
            <a:ext cx="1157922" cy="3892918"/>
            <a:chOff x="7878962" y="1954726"/>
            <a:chExt cx="1157922" cy="3892918"/>
          </a:xfrm>
        </p:grpSpPr>
        <p:grpSp>
          <p:nvGrpSpPr>
            <p:cNvPr id="42" name="Group 41">
              <a:extLst>
                <a:ext uri="{FF2B5EF4-FFF2-40B4-BE49-F238E27FC236}">
                  <a16:creationId xmlns:a16="http://schemas.microsoft.com/office/drawing/2014/main" id="{563AC15E-8733-3A49-BE36-BF4275DC9728}"/>
                </a:ext>
              </a:extLst>
            </p:cNvPr>
            <p:cNvGrpSpPr/>
            <p:nvPr/>
          </p:nvGrpSpPr>
          <p:grpSpPr>
            <a:xfrm rot="10800000" flipV="1">
              <a:off x="8102397" y="2579135"/>
              <a:ext cx="742308" cy="2691931"/>
              <a:chOff x="191583" y="4192400"/>
              <a:chExt cx="879044" cy="1471749"/>
            </a:xfrm>
          </p:grpSpPr>
          <p:sp>
            <p:nvSpPr>
              <p:cNvPr id="43" name="Curved Down Arrow 42">
                <a:extLst>
                  <a:ext uri="{FF2B5EF4-FFF2-40B4-BE49-F238E27FC236}">
                    <a16:creationId xmlns:a16="http://schemas.microsoft.com/office/drawing/2014/main" id="{F92ADCA9-64E6-3542-97C2-82E0AF949EF4}"/>
                  </a:ext>
                </a:extLst>
              </p:cNvPr>
              <p:cNvSpPr/>
              <p:nvPr/>
            </p:nvSpPr>
            <p:spPr>
              <a:xfrm>
                <a:off x="265610" y="4192400"/>
                <a:ext cx="805017" cy="644435"/>
              </a:xfrm>
              <a:prstGeom prst="curvedDownArrow">
                <a:avLst/>
              </a:prstGeom>
              <a:solidFill>
                <a:srgbClr val="00B0F0"/>
              </a:solid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urved Up Arrow 43">
                <a:extLst>
                  <a:ext uri="{FF2B5EF4-FFF2-40B4-BE49-F238E27FC236}">
                    <a16:creationId xmlns:a16="http://schemas.microsoft.com/office/drawing/2014/main" id="{318BC3B9-456F-F945-8991-B804800E3E5D}"/>
                  </a:ext>
                </a:extLst>
              </p:cNvPr>
              <p:cNvSpPr/>
              <p:nvPr/>
            </p:nvSpPr>
            <p:spPr>
              <a:xfrm flipH="1">
                <a:off x="191583" y="5052482"/>
                <a:ext cx="879043" cy="611667"/>
              </a:xfrm>
              <a:prstGeom prst="curvedUpArrow">
                <a:avLst/>
              </a:prstGeom>
              <a:solidFill>
                <a:srgbClr val="00B0F0"/>
              </a:solidFill>
              <a:ln w="26424"/>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96" name="TextBox 95">
              <a:extLst>
                <a:ext uri="{FF2B5EF4-FFF2-40B4-BE49-F238E27FC236}">
                  <a16:creationId xmlns:a16="http://schemas.microsoft.com/office/drawing/2014/main" id="{969B3074-5EA7-6447-AE02-917962776A80}"/>
                </a:ext>
              </a:extLst>
            </p:cNvPr>
            <p:cNvSpPr txBox="1"/>
            <p:nvPr/>
          </p:nvSpPr>
          <p:spPr>
            <a:xfrm>
              <a:off x="7910218" y="5385979"/>
              <a:ext cx="1126666" cy="461665"/>
            </a:xfrm>
            <a:prstGeom prst="rect">
              <a:avLst/>
            </a:prstGeom>
            <a:noFill/>
          </p:spPr>
          <p:txBody>
            <a:bodyPr wrap="square" rtlCol="0">
              <a:spAutoFit/>
            </a:bodyPr>
            <a:lstStyle>
              <a:defPPr>
                <a:defRPr lang="en-US"/>
              </a:defPPr>
              <a:lvl1pPr algn="ctr">
                <a:defRPr sz="1200">
                  <a:solidFill>
                    <a:srgbClr val="C00000"/>
                  </a:solidFill>
                </a:defRPr>
              </a:lvl1pPr>
            </a:lstStyle>
            <a:p>
              <a:r>
                <a:rPr lang="en-US" dirty="0"/>
                <a:t>Revelation 19:7-9; 21:9</a:t>
              </a:r>
            </a:p>
          </p:txBody>
        </p:sp>
        <p:sp>
          <p:nvSpPr>
            <p:cNvPr id="100" name="TextBox 99">
              <a:extLst>
                <a:ext uri="{FF2B5EF4-FFF2-40B4-BE49-F238E27FC236}">
                  <a16:creationId xmlns:a16="http://schemas.microsoft.com/office/drawing/2014/main" id="{F4809D30-B6FB-0A4F-8D8B-72FD233E4280}"/>
                </a:ext>
              </a:extLst>
            </p:cNvPr>
            <p:cNvSpPr txBox="1"/>
            <p:nvPr/>
          </p:nvSpPr>
          <p:spPr>
            <a:xfrm>
              <a:off x="7878962" y="1954726"/>
              <a:ext cx="1126666" cy="461665"/>
            </a:xfrm>
            <a:prstGeom prst="rect">
              <a:avLst/>
            </a:prstGeom>
            <a:noFill/>
          </p:spPr>
          <p:txBody>
            <a:bodyPr wrap="square" rtlCol="0">
              <a:spAutoFit/>
            </a:bodyPr>
            <a:lstStyle/>
            <a:p>
              <a:pPr algn="ctr"/>
              <a:r>
                <a:rPr lang="en-US" sz="1200" dirty="0">
                  <a:solidFill>
                    <a:srgbClr val="002060"/>
                  </a:solidFill>
                </a:rPr>
                <a:t>Marriage of the Lamb</a:t>
              </a:r>
            </a:p>
          </p:txBody>
        </p:sp>
      </p:grpSp>
      <p:grpSp>
        <p:nvGrpSpPr>
          <p:cNvPr id="17" name="Group 16">
            <a:extLst>
              <a:ext uri="{FF2B5EF4-FFF2-40B4-BE49-F238E27FC236}">
                <a16:creationId xmlns:a16="http://schemas.microsoft.com/office/drawing/2014/main" id="{35A56B50-AB6C-3347-8677-CAB561CF24E0}"/>
              </a:ext>
            </a:extLst>
          </p:cNvPr>
          <p:cNvGrpSpPr/>
          <p:nvPr/>
        </p:nvGrpSpPr>
        <p:grpSpPr>
          <a:xfrm>
            <a:off x="7353878" y="2444669"/>
            <a:ext cx="1172572" cy="3404523"/>
            <a:chOff x="5829878" y="2324975"/>
            <a:chExt cx="1172572" cy="3404523"/>
          </a:xfrm>
        </p:grpSpPr>
        <p:grpSp>
          <p:nvGrpSpPr>
            <p:cNvPr id="82" name="Group 81">
              <a:extLst>
                <a:ext uri="{FF2B5EF4-FFF2-40B4-BE49-F238E27FC236}">
                  <a16:creationId xmlns:a16="http://schemas.microsoft.com/office/drawing/2014/main" id="{6F89698F-0ED5-974B-9FE4-AC35590FA6DD}"/>
                </a:ext>
              </a:extLst>
            </p:cNvPr>
            <p:cNvGrpSpPr/>
            <p:nvPr/>
          </p:nvGrpSpPr>
          <p:grpSpPr>
            <a:xfrm rot="10800000" flipV="1">
              <a:off x="6059439" y="2993772"/>
              <a:ext cx="742308" cy="1832472"/>
              <a:chOff x="191583" y="4288434"/>
              <a:chExt cx="879044" cy="1284875"/>
            </a:xfrm>
          </p:grpSpPr>
          <p:sp>
            <p:nvSpPr>
              <p:cNvPr id="83" name="Curved Down Arrow 82">
                <a:extLst>
                  <a:ext uri="{FF2B5EF4-FFF2-40B4-BE49-F238E27FC236}">
                    <a16:creationId xmlns:a16="http://schemas.microsoft.com/office/drawing/2014/main" id="{70595A6A-DA76-B64C-AB4E-01F9BE27C75B}"/>
                  </a:ext>
                </a:extLst>
              </p:cNvPr>
              <p:cNvSpPr/>
              <p:nvPr/>
            </p:nvSpPr>
            <p:spPr>
              <a:xfrm>
                <a:off x="265610" y="4288434"/>
                <a:ext cx="805017" cy="548402"/>
              </a:xfrm>
              <a:prstGeom prst="curvedDownArrow">
                <a:avLst/>
              </a:prstGeom>
              <a:solidFill>
                <a:srgbClr val="00B0F0"/>
              </a:solid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Curved Up Arrow 83">
                <a:extLst>
                  <a:ext uri="{FF2B5EF4-FFF2-40B4-BE49-F238E27FC236}">
                    <a16:creationId xmlns:a16="http://schemas.microsoft.com/office/drawing/2014/main" id="{5DE28F5C-460B-6047-8F7C-F06FEC05D3D2}"/>
                  </a:ext>
                </a:extLst>
              </p:cNvPr>
              <p:cNvSpPr/>
              <p:nvPr/>
            </p:nvSpPr>
            <p:spPr>
              <a:xfrm flipH="1">
                <a:off x="191583" y="5052482"/>
                <a:ext cx="879043" cy="520827"/>
              </a:xfrm>
              <a:prstGeom prst="curvedUpArrow">
                <a:avLst/>
              </a:prstGeom>
              <a:solidFill>
                <a:srgbClr val="00B0F0"/>
              </a:solidFill>
              <a:ln w="26424"/>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98" name="TextBox 97">
              <a:extLst>
                <a:ext uri="{FF2B5EF4-FFF2-40B4-BE49-F238E27FC236}">
                  <a16:creationId xmlns:a16="http://schemas.microsoft.com/office/drawing/2014/main" id="{6BE8E725-6DBE-1041-AFB4-6F4CF06004AB}"/>
                </a:ext>
              </a:extLst>
            </p:cNvPr>
            <p:cNvSpPr txBox="1"/>
            <p:nvPr/>
          </p:nvSpPr>
          <p:spPr>
            <a:xfrm>
              <a:off x="5923369" y="5452499"/>
              <a:ext cx="1079081" cy="276999"/>
            </a:xfrm>
            <a:prstGeom prst="rect">
              <a:avLst/>
            </a:prstGeom>
            <a:noFill/>
          </p:spPr>
          <p:txBody>
            <a:bodyPr wrap="square" rtlCol="0">
              <a:spAutoFit/>
            </a:bodyPr>
            <a:lstStyle>
              <a:defPPr>
                <a:defRPr lang="en-US"/>
              </a:defPPr>
              <a:lvl1pPr algn="ctr">
                <a:defRPr sz="1200">
                  <a:solidFill>
                    <a:srgbClr val="C00000"/>
                  </a:solidFill>
                </a:defRPr>
              </a:lvl1pPr>
            </a:lstStyle>
            <a:p>
              <a:r>
                <a:rPr lang="en-US" dirty="0"/>
                <a:t>1 Corinth 7</a:t>
              </a:r>
            </a:p>
          </p:txBody>
        </p:sp>
        <p:sp>
          <p:nvSpPr>
            <p:cNvPr id="101" name="TextBox 100">
              <a:extLst>
                <a:ext uri="{FF2B5EF4-FFF2-40B4-BE49-F238E27FC236}">
                  <a16:creationId xmlns:a16="http://schemas.microsoft.com/office/drawing/2014/main" id="{15CB22CC-F975-BF4D-A50F-F176E5324DAD}"/>
                </a:ext>
              </a:extLst>
            </p:cNvPr>
            <p:cNvSpPr txBox="1"/>
            <p:nvPr/>
          </p:nvSpPr>
          <p:spPr>
            <a:xfrm>
              <a:off x="5829878" y="2324975"/>
              <a:ext cx="1126666" cy="461665"/>
            </a:xfrm>
            <a:prstGeom prst="rect">
              <a:avLst/>
            </a:prstGeom>
            <a:noFill/>
          </p:spPr>
          <p:txBody>
            <a:bodyPr wrap="square" rtlCol="0">
              <a:spAutoFit/>
            </a:bodyPr>
            <a:lstStyle/>
            <a:p>
              <a:pPr algn="ctr"/>
              <a:r>
                <a:rPr lang="en-US" sz="1200" dirty="0">
                  <a:solidFill>
                    <a:srgbClr val="002060"/>
                  </a:solidFill>
                </a:rPr>
                <a:t>Behavior in Marriage</a:t>
              </a:r>
            </a:p>
          </p:txBody>
        </p:sp>
      </p:grpSp>
      <p:grpSp>
        <p:nvGrpSpPr>
          <p:cNvPr id="16" name="Group 15">
            <a:extLst>
              <a:ext uri="{FF2B5EF4-FFF2-40B4-BE49-F238E27FC236}">
                <a16:creationId xmlns:a16="http://schemas.microsoft.com/office/drawing/2014/main" id="{B2824720-63AB-3943-B043-C2A2AAA6933D}"/>
              </a:ext>
            </a:extLst>
          </p:cNvPr>
          <p:cNvGrpSpPr/>
          <p:nvPr/>
        </p:nvGrpSpPr>
        <p:grpSpPr>
          <a:xfrm>
            <a:off x="6462393" y="2718060"/>
            <a:ext cx="1126666" cy="3249277"/>
            <a:chOff x="4938393" y="2598366"/>
            <a:chExt cx="1126666" cy="3249277"/>
          </a:xfrm>
        </p:grpSpPr>
        <p:grpSp>
          <p:nvGrpSpPr>
            <p:cNvPr id="85" name="Group 84">
              <a:extLst>
                <a:ext uri="{FF2B5EF4-FFF2-40B4-BE49-F238E27FC236}">
                  <a16:creationId xmlns:a16="http://schemas.microsoft.com/office/drawing/2014/main" id="{5FE9FCD5-44B0-B245-B86F-9B6030404858}"/>
                </a:ext>
              </a:extLst>
            </p:cNvPr>
            <p:cNvGrpSpPr/>
            <p:nvPr/>
          </p:nvGrpSpPr>
          <p:grpSpPr>
            <a:xfrm rot="10800000" flipV="1">
              <a:off x="5140500" y="3144274"/>
              <a:ext cx="706632" cy="1518753"/>
              <a:chOff x="191583" y="4262991"/>
              <a:chExt cx="879046" cy="1244260"/>
            </a:xfrm>
          </p:grpSpPr>
          <p:sp>
            <p:nvSpPr>
              <p:cNvPr id="86" name="Curved Down Arrow 85">
                <a:extLst>
                  <a:ext uri="{FF2B5EF4-FFF2-40B4-BE49-F238E27FC236}">
                    <a16:creationId xmlns:a16="http://schemas.microsoft.com/office/drawing/2014/main" id="{ACDA6DA4-0DBC-0F4C-90D4-E8C517441AAC}"/>
                  </a:ext>
                </a:extLst>
              </p:cNvPr>
              <p:cNvSpPr/>
              <p:nvPr/>
            </p:nvSpPr>
            <p:spPr>
              <a:xfrm>
                <a:off x="265611" y="4262991"/>
                <a:ext cx="805018" cy="523899"/>
              </a:xfrm>
              <a:prstGeom prst="curvedDownArrow">
                <a:avLst/>
              </a:prstGeom>
              <a:solidFill>
                <a:srgbClr val="00B0F0"/>
              </a:solidFill>
              <a:ln w="26424"/>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Curved Up Arrow 86">
                <a:extLst>
                  <a:ext uri="{FF2B5EF4-FFF2-40B4-BE49-F238E27FC236}">
                    <a16:creationId xmlns:a16="http://schemas.microsoft.com/office/drawing/2014/main" id="{394D3145-8B0A-A24C-ABF3-1BEBEFE79289}"/>
                  </a:ext>
                </a:extLst>
              </p:cNvPr>
              <p:cNvSpPr/>
              <p:nvPr/>
            </p:nvSpPr>
            <p:spPr>
              <a:xfrm flipH="1">
                <a:off x="191583" y="5032592"/>
                <a:ext cx="879044" cy="474659"/>
              </a:xfrm>
              <a:prstGeom prst="curvedUpArrow">
                <a:avLst/>
              </a:prstGeom>
              <a:solidFill>
                <a:srgbClr val="00B0F0"/>
              </a:solidFill>
              <a:ln w="26424"/>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102" name="TextBox 101">
              <a:extLst>
                <a:ext uri="{FF2B5EF4-FFF2-40B4-BE49-F238E27FC236}">
                  <a16:creationId xmlns:a16="http://schemas.microsoft.com/office/drawing/2014/main" id="{42BF52D5-B092-DC4A-82D1-2B15BF565804}"/>
                </a:ext>
              </a:extLst>
            </p:cNvPr>
            <p:cNvSpPr txBox="1"/>
            <p:nvPr/>
          </p:nvSpPr>
          <p:spPr>
            <a:xfrm>
              <a:off x="4938393" y="2598366"/>
              <a:ext cx="1126666" cy="461665"/>
            </a:xfrm>
            <a:prstGeom prst="rect">
              <a:avLst/>
            </a:prstGeom>
            <a:noFill/>
          </p:spPr>
          <p:txBody>
            <a:bodyPr wrap="square" rtlCol="0">
              <a:spAutoFit/>
            </a:bodyPr>
            <a:lstStyle/>
            <a:p>
              <a:pPr algn="ctr"/>
              <a:r>
                <a:rPr lang="en-US" sz="1200" dirty="0">
                  <a:solidFill>
                    <a:srgbClr val="002060"/>
                  </a:solidFill>
                </a:rPr>
                <a:t>Binding Covenant</a:t>
              </a:r>
            </a:p>
          </p:txBody>
        </p:sp>
        <p:sp>
          <p:nvSpPr>
            <p:cNvPr id="104" name="TextBox 103">
              <a:extLst>
                <a:ext uri="{FF2B5EF4-FFF2-40B4-BE49-F238E27FC236}">
                  <a16:creationId xmlns:a16="http://schemas.microsoft.com/office/drawing/2014/main" id="{A99C79B8-14AC-5741-8BE1-202BF2C9AF90}"/>
                </a:ext>
              </a:extLst>
            </p:cNvPr>
            <p:cNvSpPr txBox="1"/>
            <p:nvPr/>
          </p:nvSpPr>
          <p:spPr>
            <a:xfrm>
              <a:off x="4958050" y="5385978"/>
              <a:ext cx="1079081" cy="461665"/>
            </a:xfrm>
            <a:prstGeom prst="rect">
              <a:avLst/>
            </a:prstGeom>
            <a:noFill/>
          </p:spPr>
          <p:txBody>
            <a:bodyPr wrap="square" rtlCol="0">
              <a:spAutoFit/>
            </a:bodyPr>
            <a:lstStyle>
              <a:defPPr>
                <a:defRPr lang="en-US"/>
              </a:defPPr>
              <a:lvl1pPr algn="ctr">
                <a:defRPr sz="1200">
                  <a:solidFill>
                    <a:srgbClr val="C00000"/>
                  </a:solidFill>
                </a:defRPr>
              </a:lvl1pPr>
            </a:lstStyle>
            <a:p>
              <a:r>
                <a:rPr lang="en-US" dirty="0"/>
                <a:t>Romans </a:t>
              </a:r>
              <a:br>
                <a:rPr lang="en-US" dirty="0"/>
              </a:br>
              <a:r>
                <a:rPr lang="en-US" dirty="0"/>
                <a:t>7:2-3</a:t>
              </a:r>
            </a:p>
          </p:txBody>
        </p:sp>
      </p:grpSp>
      <p:grpSp>
        <p:nvGrpSpPr>
          <p:cNvPr id="3" name="Group 2">
            <a:extLst>
              <a:ext uri="{FF2B5EF4-FFF2-40B4-BE49-F238E27FC236}">
                <a16:creationId xmlns:a16="http://schemas.microsoft.com/office/drawing/2014/main" id="{EE40019E-BA26-3449-A9F0-7B92687F351D}"/>
              </a:ext>
            </a:extLst>
          </p:cNvPr>
          <p:cNvGrpSpPr/>
          <p:nvPr/>
        </p:nvGrpSpPr>
        <p:grpSpPr>
          <a:xfrm>
            <a:off x="1556627" y="3827314"/>
            <a:ext cx="3923227" cy="393271"/>
            <a:chOff x="32626" y="3165456"/>
            <a:chExt cx="3923227" cy="393271"/>
          </a:xfrm>
        </p:grpSpPr>
        <p:sp>
          <p:nvSpPr>
            <p:cNvPr id="64" name="Striped Right Arrow 63">
              <a:extLst>
                <a:ext uri="{FF2B5EF4-FFF2-40B4-BE49-F238E27FC236}">
                  <a16:creationId xmlns:a16="http://schemas.microsoft.com/office/drawing/2014/main" id="{1A799083-DB30-E142-8359-161B41EDBF3F}"/>
                </a:ext>
              </a:extLst>
            </p:cNvPr>
            <p:cNvSpPr/>
            <p:nvPr/>
          </p:nvSpPr>
          <p:spPr>
            <a:xfrm>
              <a:off x="32626" y="3165456"/>
              <a:ext cx="3923227" cy="393271"/>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2" name="TextBox 61">
              <a:extLst>
                <a:ext uri="{FF2B5EF4-FFF2-40B4-BE49-F238E27FC236}">
                  <a16:creationId xmlns:a16="http://schemas.microsoft.com/office/drawing/2014/main" id="{CB8FF1A6-A285-9B4F-866C-CBD6ABE19B23}"/>
                </a:ext>
              </a:extLst>
            </p:cNvPr>
            <p:cNvSpPr txBox="1"/>
            <p:nvPr/>
          </p:nvSpPr>
          <p:spPr>
            <a:xfrm>
              <a:off x="1647990" y="3192913"/>
              <a:ext cx="1216916" cy="307777"/>
            </a:xfrm>
            <a:prstGeom prst="rect">
              <a:avLst/>
            </a:prstGeom>
            <a:noFill/>
          </p:spPr>
          <p:txBody>
            <a:bodyPr wrap="square" rtlCol="0">
              <a:spAutoFit/>
            </a:bodyPr>
            <a:lstStyle/>
            <a:p>
              <a:r>
                <a:rPr lang="en-US" sz="1400" dirty="0">
                  <a:solidFill>
                    <a:srgbClr val="FFFF00"/>
                  </a:solidFill>
                </a:rPr>
                <a:t>Foundation</a:t>
              </a:r>
            </a:p>
          </p:txBody>
        </p:sp>
      </p:grpSp>
      <p:grpSp>
        <p:nvGrpSpPr>
          <p:cNvPr id="4" name="Group 3">
            <a:extLst>
              <a:ext uri="{FF2B5EF4-FFF2-40B4-BE49-F238E27FC236}">
                <a16:creationId xmlns:a16="http://schemas.microsoft.com/office/drawing/2014/main" id="{E25BAB03-5057-D04D-BC64-D4EBA7B50157}"/>
              </a:ext>
            </a:extLst>
          </p:cNvPr>
          <p:cNvGrpSpPr/>
          <p:nvPr/>
        </p:nvGrpSpPr>
        <p:grpSpPr>
          <a:xfrm>
            <a:off x="6497207" y="3825972"/>
            <a:ext cx="4103037" cy="426112"/>
            <a:chOff x="4877407" y="3146697"/>
            <a:chExt cx="4103037" cy="426112"/>
          </a:xfrm>
        </p:grpSpPr>
        <p:sp>
          <p:nvSpPr>
            <p:cNvPr id="66" name="Striped Right Arrow 65">
              <a:extLst>
                <a:ext uri="{FF2B5EF4-FFF2-40B4-BE49-F238E27FC236}">
                  <a16:creationId xmlns:a16="http://schemas.microsoft.com/office/drawing/2014/main" id="{E99ABB08-54F8-3048-8D23-C5C4CE051A52}"/>
                </a:ext>
              </a:extLst>
            </p:cNvPr>
            <p:cNvSpPr/>
            <p:nvPr/>
          </p:nvSpPr>
          <p:spPr>
            <a:xfrm>
              <a:off x="4877407" y="3146697"/>
              <a:ext cx="4103037" cy="426112"/>
            </a:xfrm>
            <a:prstGeom prst="strip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3" name="TextBox 62">
              <a:extLst>
                <a:ext uri="{FF2B5EF4-FFF2-40B4-BE49-F238E27FC236}">
                  <a16:creationId xmlns:a16="http://schemas.microsoft.com/office/drawing/2014/main" id="{39C523C0-E236-7C49-82BF-1E48E61FC9ED}"/>
                </a:ext>
              </a:extLst>
            </p:cNvPr>
            <p:cNvSpPr txBox="1"/>
            <p:nvPr/>
          </p:nvSpPr>
          <p:spPr>
            <a:xfrm>
              <a:off x="6462909" y="3173855"/>
              <a:ext cx="1331940" cy="307777"/>
            </a:xfrm>
            <a:prstGeom prst="rect">
              <a:avLst/>
            </a:prstGeom>
            <a:noFill/>
          </p:spPr>
          <p:txBody>
            <a:bodyPr wrap="square" rtlCol="0">
              <a:spAutoFit/>
            </a:bodyPr>
            <a:lstStyle/>
            <a:p>
              <a:r>
                <a:rPr lang="en-US" sz="1400" dirty="0">
                  <a:solidFill>
                    <a:srgbClr val="FFFF00"/>
                  </a:solidFill>
                </a:rPr>
                <a:t>Application</a:t>
              </a:r>
            </a:p>
          </p:txBody>
        </p:sp>
      </p:grpSp>
      <p:grpSp>
        <p:nvGrpSpPr>
          <p:cNvPr id="15" name="Group 14">
            <a:extLst>
              <a:ext uri="{FF2B5EF4-FFF2-40B4-BE49-F238E27FC236}">
                <a16:creationId xmlns:a16="http://schemas.microsoft.com/office/drawing/2014/main" id="{B7C5089E-B18E-C346-895F-91E864271574}"/>
              </a:ext>
            </a:extLst>
          </p:cNvPr>
          <p:cNvGrpSpPr/>
          <p:nvPr/>
        </p:nvGrpSpPr>
        <p:grpSpPr>
          <a:xfrm>
            <a:off x="5092832" y="1832743"/>
            <a:ext cx="1761255" cy="3614129"/>
            <a:chOff x="3553043" y="1756415"/>
            <a:chExt cx="1673610" cy="3575504"/>
          </a:xfrm>
        </p:grpSpPr>
        <p:grpSp>
          <p:nvGrpSpPr>
            <p:cNvPr id="13" name="Group 12">
              <a:extLst>
                <a:ext uri="{FF2B5EF4-FFF2-40B4-BE49-F238E27FC236}">
                  <a16:creationId xmlns:a16="http://schemas.microsoft.com/office/drawing/2014/main" id="{45F9F949-43BC-654C-B5FD-798CE79A0A1D}"/>
                </a:ext>
              </a:extLst>
            </p:cNvPr>
            <p:cNvGrpSpPr/>
            <p:nvPr/>
          </p:nvGrpSpPr>
          <p:grpSpPr>
            <a:xfrm>
              <a:off x="3784670" y="3379716"/>
              <a:ext cx="1051342" cy="923435"/>
              <a:chOff x="3731565" y="4472403"/>
              <a:chExt cx="1051342" cy="632862"/>
            </a:xfrm>
          </p:grpSpPr>
          <p:sp>
            <p:nvSpPr>
              <p:cNvPr id="11" name="Triangle 10">
                <a:extLst>
                  <a:ext uri="{FF2B5EF4-FFF2-40B4-BE49-F238E27FC236}">
                    <a16:creationId xmlns:a16="http://schemas.microsoft.com/office/drawing/2014/main" id="{7DF63AE9-BC2C-5948-AFBD-C4B9DE9542B5}"/>
                  </a:ext>
                </a:extLst>
              </p:cNvPr>
              <p:cNvSpPr/>
              <p:nvPr/>
            </p:nvSpPr>
            <p:spPr>
              <a:xfrm>
                <a:off x="3731565" y="4472403"/>
                <a:ext cx="1051342" cy="632862"/>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TextBox 11">
                <a:extLst>
                  <a:ext uri="{FF2B5EF4-FFF2-40B4-BE49-F238E27FC236}">
                    <a16:creationId xmlns:a16="http://schemas.microsoft.com/office/drawing/2014/main" id="{45009E32-41D1-0440-965C-470BFFC45AE5}"/>
                  </a:ext>
                </a:extLst>
              </p:cNvPr>
              <p:cNvSpPr txBox="1"/>
              <p:nvPr/>
            </p:nvSpPr>
            <p:spPr>
              <a:xfrm>
                <a:off x="3892528" y="4774729"/>
                <a:ext cx="788961" cy="250411"/>
              </a:xfrm>
              <a:prstGeom prst="rect">
                <a:avLst/>
              </a:prstGeom>
              <a:noFill/>
            </p:spPr>
            <p:txBody>
              <a:bodyPr wrap="square" rtlCol="0">
                <a:spAutoFit/>
              </a:bodyPr>
              <a:lstStyle/>
              <a:p>
                <a:r>
                  <a:rPr lang="en-US" dirty="0">
                    <a:solidFill>
                      <a:schemeClr val="bg1"/>
                    </a:solidFill>
                  </a:rPr>
                  <a:t>Jesus</a:t>
                </a:r>
              </a:p>
            </p:txBody>
          </p:sp>
        </p:grpSp>
        <p:sp>
          <p:nvSpPr>
            <p:cNvPr id="95" name="TextBox 94">
              <a:extLst>
                <a:ext uri="{FF2B5EF4-FFF2-40B4-BE49-F238E27FC236}">
                  <a16:creationId xmlns:a16="http://schemas.microsoft.com/office/drawing/2014/main" id="{3EF1F414-A9E3-5047-A958-9969BCCEDCC1}"/>
                </a:ext>
              </a:extLst>
            </p:cNvPr>
            <p:cNvSpPr txBox="1"/>
            <p:nvPr/>
          </p:nvSpPr>
          <p:spPr>
            <a:xfrm>
              <a:off x="3553043" y="1756415"/>
              <a:ext cx="1673610" cy="822116"/>
            </a:xfrm>
            <a:prstGeom prst="rect">
              <a:avLst/>
            </a:prstGeom>
            <a:noFill/>
          </p:spPr>
          <p:txBody>
            <a:bodyPr wrap="square" rtlCol="0">
              <a:spAutoFit/>
            </a:bodyPr>
            <a:lstStyle/>
            <a:p>
              <a:pPr algn="ctr"/>
              <a:r>
                <a:rPr lang="en-US" sz="1600" b="1" dirty="0">
                  <a:solidFill>
                    <a:srgbClr val="002060"/>
                  </a:solidFill>
                </a:rPr>
                <a:t>Jesus makes it about the purity of the Heart</a:t>
              </a:r>
            </a:p>
          </p:txBody>
        </p:sp>
        <p:sp>
          <p:nvSpPr>
            <p:cNvPr id="103" name="TextBox 102">
              <a:extLst>
                <a:ext uri="{FF2B5EF4-FFF2-40B4-BE49-F238E27FC236}">
                  <a16:creationId xmlns:a16="http://schemas.microsoft.com/office/drawing/2014/main" id="{627F466C-6795-6648-A833-0A4BED7A041A}"/>
                </a:ext>
              </a:extLst>
            </p:cNvPr>
            <p:cNvSpPr txBox="1"/>
            <p:nvPr/>
          </p:nvSpPr>
          <p:spPr>
            <a:xfrm>
              <a:off x="3764692" y="4601149"/>
              <a:ext cx="1212263" cy="730770"/>
            </a:xfrm>
            <a:prstGeom prst="rect">
              <a:avLst/>
            </a:prstGeom>
            <a:noFill/>
          </p:spPr>
          <p:txBody>
            <a:bodyPr wrap="square" rtlCol="0">
              <a:spAutoFit/>
            </a:bodyPr>
            <a:lstStyle>
              <a:defPPr>
                <a:defRPr lang="en-US"/>
              </a:defPPr>
              <a:lvl1pPr algn="ctr">
                <a:defRPr sz="1200">
                  <a:solidFill>
                    <a:srgbClr val="C00000"/>
                  </a:solidFill>
                </a:defRPr>
              </a:lvl1pPr>
            </a:lstStyle>
            <a:p>
              <a:r>
                <a:rPr lang="en-US" sz="1400" b="1" dirty="0"/>
                <a:t>The Gospels</a:t>
              </a:r>
            </a:p>
            <a:p>
              <a:r>
                <a:rPr lang="en-US" sz="1400" i="1" dirty="0"/>
                <a:t>Matt 5:27-32</a:t>
              </a:r>
            </a:p>
            <a:p>
              <a:r>
                <a:rPr lang="en-US" sz="1400" i="1" dirty="0"/>
                <a:t>Matt 19:1-12</a:t>
              </a:r>
            </a:p>
          </p:txBody>
        </p:sp>
      </p:grpSp>
    </p:spTree>
    <p:extLst>
      <p:ext uri="{BB962C8B-B14F-4D97-AF65-F5344CB8AC3E}">
        <p14:creationId xmlns:p14="http://schemas.microsoft.com/office/powerpoint/2010/main" val="44953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3" name="Google Shape;173;p1"/>
          <p:cNvSpPr/>
          <p:nvPr/>
        </p:nvSpPr>
        <p:spPr>
          <a:xfrm>
            <a:off x="1524000" y="857250"/>
            <a:ext cx="9144000" cy="5143500"/>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pic>
        <p:nvPicPr>
          <p:cNvPr id="174" name="Google Shape;174;p1" descr="A close up of a flower&#10;&#10;Description automatically generated"/>
          <p:cNvPicPr preferRelativeResize="0">
            <a:picLocks noGrp="1"/>
          </p:cNvPicPr>
          <p:nvPr>
            <p:ph type="body" idx="4294967295"/>
          </p:nvPr>
        </p:nvPicPr>
        <p:blipFill rotWithShape="1">
          <a:blip r:embed="rId3">
            <a:alphaModFix/>
          </a:blip>
          <a:srcRect t="9091" r="13818"/>
          <a:stretch/>
        </p:blipFill>
        <p:spPr>
          <a:xfrm>
            <a:off x="4167448" y="941337"/>
            <a:ext cx="6500551" cy="5142835"/>
          </a:xfrm>
          <a:prstGeom prst="rect">
            <a:avLst/>
          </a:prstGeom>
          <a:noFill/>
          <a:ln>
            <a:noFill/>
          </a:ln>
        </p:spPr>
      </p:pic>
      <p:sp>
        <p:nvSpPr>
          <p:cNvPr id="175" name="Google Shape;175;p1"/>
          <p:cNvSpPr/>
          <p:nvPr/>
        </p:nvSpPr>
        <p:spPr>
          <a:xfrm>
            <a:off x="1524003" y="857250"/>
            <a:ext cx="7004405" cy="5143500"/>
          </a:xfrm>
          <a:prstGeom prst="rect">
            <a:avLst/>
          </a:prstGeom>
          <a:gradFill>
            <a:gsLst>
              <a:gs pos="0">
                <a:srgbClr val="000000">
                  <a:alpha val="0"/>
                </a:srgbClr>
              </a:gs>
              <a:gs pos="33000">
                <a:srgbClr val="000000">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6" name="Google Shape;176;p1"/>
          <p:cNvSpPr txBox="1"/>
          <p:nvPr/>
        </p:nvSpPr>
        <p:spPr>
          <a:xfrm>
            <a:off x="1613592" y="1527341"/>
            <a:ext cx="3705505" cy="2192495"/>
          </a:xfrm>
          <a:prstGeom prst="rect">
            <a:avLst/>
          </a:prstGeom>
          <a:noFill/>
          <a:ln>
            <a:noFill/>
          </a:ln>
        </p:spPr>
        <p:txBody>
          <a:bodyPr spcFirstLastPara="1" wrap="square" lIns="68575" tIns="34275" rIns="68575" bIns="34275" anchor="ctr" anchorCtr="0">
            <a:normAutofit/>
          </a:bodyPr>
          <a:lstStyle/>
          <a:p>
            <a:pPr algn="ctr">
              <a:lnSpc>
                <a:spcPct val="90000"/>
              </a:lnSpc>
              <a:buClr>
                <a:srgbClr val="FFFFFF"/>
              </a:buClr>
              <a:buSzPts val="5400"/>
            </a:pPr>
            <a:r>
              <a:rPr lang="en-US" sz="5400" b="1" kern="0">
                <a:solidFill>
                  <a:srgbClr val="FFFFFF"/>
                </a:solidFill>
                <a:latin typeface="Calibri"/>
                <a:ea typeface="Calibri"/>
                <a:cs typeface="Calibri"/>
                <a:sym typeface="Calibri"/>
              </a:rPr>
              <a:t>Simplicity of The Word</a:t>
            </a:r>
            <a:endParaRPr sz="1400" kern="0">
              <a:solidFill>
                <a:srgbClr val="000000"/>
              </a:solidFill>
              <a:latin typeface="Arial"/>
              <a:cs typeface="Arial"/>
              <a:sym typeface="Arial"/>
            </a:endParaRPr>
          </a:p>
        </p:txBody>
      </p:sp>
      <p:sp>
        <p:nvSpPr>
          <p:cNvPr id="177" name="Google Shape;177;p1"/>
          <p:cNvSpPr/>
          <p:nvPr/>
        </p:nvSpPr>
        <p:spPr>
          <a:xfrm rot="5400000">
            <a:off x="2093941" y="1117343"/>
            <a:ext cx="109728" cy="528066"/>
          </a:xfrm>
          <a:prstGeom prst="rect">
            <a:avLst/>
          </a:prstGeom>
          <a:solidFill>
            <a:schemeClr val="accent2"/>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8" name="Google Shape;178;p1"/>
          <p:cNvSpPr/>
          <p:nvPr/>
        </p:nvSpPr>
        <p:spPr>
          <a:xfrm>
            <a:off x="1884772" y="4267440"/>
            <a:ext cx="2983230" cy="13716"/>
          </a:xfrm>
          <a:prstGeom prst="rect">
            <a:avLst/>
          </a:prstGeom>
          <a:solidFill>
            <a:schemeClr val="lt1"/>
          </a:solidFill>
          <a:ln>
            <a:noFill/>
          </a:ln>
        </p:spPr>
        <p:txBody>
          <a:bodyPr spcFirstLastPara="1" wrap="square" lIns="91425" tIns="45700" rIns="91425" bIns="45700" anchor="ctr" anchorCtr="0">
            <a:noAutofit/>
          </a:bodyPr>
          <a:lstStyle/>
          <a:p>
            <a:pPr algn="ctr">
              <a:buClr>
                <a:srgbClr val="FFFFFF"/>
              </a:buClr>
              <a:buSzPts val="1350"/>
            </a:pPr>
            <a:endParaRPr sz="1350" kern="0">
              <a:solidFill>
                <a:srgbClr val="FFFFFF"/>
              </a:solidFill>
              <a:latin typeface="Calibri"/>
              <a:ea typeface="Calibri"/>
              <a:cs typeface="Calibri"/>
              <a:sym typeface="Calibri"/>
            </a:endParaRPr>
          </a:p>
        </p:txBody>
      </p:sp>
      <p:sp>
        <p:nvSpPr>
          <p:cNvPr id="179" name="Google Shape;179;p1"/>
          <p:cNvSpPr txBox="1"/>
          <p:nvPr/>
        </p:nvSpPr>
        <p:spPr>
          <a:xfrm>
            <a:off x="1613591" y="4321407"/>
            <a:ext cx="3352270" cy="679673"/>
          </a:xfrm>
          <a:prstGeom prst="rect">
            <a:avLst/>
          </a:prstGeom>
          <a:noFill/>
          <a:ln>
            <a:noFill/>
          </a:ln>
        </p:spPr>
        <p:txBody>
          <a:bodyPr spcFirstLastPara="1" wrap="square" lIns="91425" tIns="45700" rIns="91425" bIns="45700" anchor="t" anchorCtr="0">
            <a:spAutoFit/>
          </a:bodyPr>
          <a:lstStyle/>
          <a:p>
            <a:pPr algn="ctr">
              <a:buClr>
                <a:srgbClr val="FFFFFF"/>
              </a:buClr>
              <a:buSzPts val="1600"/>
            </a:pPr>
            <a:r>
              <a:rPr lang="en-US" sz="1600" i="1" kern="0">
                <a:solidFill>
                  <a:srgbClr val="FFFFFF"/>
                </a:solidFill>
                <a:latin typeface="Calibri"/>
                <a:ea typeface="Calibri"/>
                <a:cs typeface="Calibri"/>
                <a:sym typeface="Calibri"/>
              </a:rPr>
              <a:t>www.simplicityoftheword.com</a:t>
            </a:r>
            <a:endParaRPr sz="1400" kern="0">
              <a:solidFill>
                <a:srgbClr val="000000"/>
              </a:solidFill>
              <a:latin typeface="Arial"/>
              <a:cs typeface="Arial"/>
              <a:sym typeface="Arial"/>
            </a:endParaRPr>
          </a:p>
          <a:p>
            <a:pPr algn="ctr">
              <a:spcBef>
                <a:spcPts val="450"/>
              </a:spcBef>
              <a:buClr>
                <a:srgbClr val="FFFF00"/>
              </a:buClr>
              <a:buSzPts val="1800"/>
            </a:pPr>
            <a:r>
              <a:rPr lang="en-US" i="1" kern="0">
                <a:solidFill>
                  <a:srgbClr val="FFFF00"/>
                </a:solidFill>
                <a:latin typeface="Calibri"/>
                <a:ea typeface="Calibri"/>
                <a:cs typeface="Calibri"/>
                <a:sym typeface="Calibri"/>
              </a:rPr>
              <a:t>SOTW724@gmail.com</a:t>
            </a:r>
            <a:endParaRPr sz="1400" kern="0">
              <a:solidFill>
                <a:srgbClr val="000000"/>
              </a:solidFill>
              <a:latin typeface="Arial"/>
              <a:cs typeface="Arial"/>
              <a:sym typeface="Arial"/>
            </a:endParaRPr>
          </a:p>
        </p:txBody>
      </p:sp>
      <p:sp>
        <p:nvSpPr>
          <p:cNvPr id="180" name="Google Shape;180;p1"/>
          <p:cNvSpPr txBox="1"/>
          <p:nvPr/>
        </p:nvSpPr>
        <p:spPr>
          <a:xfrm>
            <a:off x="1613591" y="581729"/>
            <a:ext cx="3811112" cy="523220"/>
          </a:xfrm>
          <a:prstGeom prst="rect">
            <a:avLst/>
          </a:prstGeom>
          <a:noFill/>
          <a:ln>
            <a:noFill/>
          </a:ln>
        </p:spPr>
        <p:txBody>
          <a:bodyPr spcFirstLastPara="1" wrap="square" lIns="91425" tIns="45700" rIns="91425" bIns="45700" anchor="t" anchorCtr="0">
            <a:spAutoFit/>
          </a:bodyPr>
          <a:lstStyle/>
          <a:p>
            <a:pPr algn="ctr">
              <a:buClr>
                <a:srgbClr val="FFFF00"/>
              </a:buClr>
              <a:buSzPts val="2800"/>
            </a:pPr>
            <a:r>
              <a:rPr lang="en-US" sz="2800" kern="0">
                <a:solidFill>
                  <a:srgbClr val="FFFF00"/>
                </a:solidFill>
                <a:latin typeface="Calibri"/>
                <a:ea typeface="Calibri"/>
                <a:cs typeface="Calibri"/>
                <a:sym typeface="Calibri"/>
              </a:rPr>
              <a:t>Larry &amp; Aida Watlington</a:t>
            </a:r>
            <a:endParaRPr sz="1400" kern="0">
              <a:solidFill>
                <a:srgbClr val="000000"/>
              </a:solidFill>
              <a:latin typeface="Arial"/>
              <a:cs typeface="Arial"/>
              <a:sym typeface="Arial"/>
            </a:endParaRPr>
          </a:p>
        </p:txBody>
      </p:sp>
      <p:sp>
        <p:nvSpPr>
          <p:cNvPr id="181" name="Google Shape;181;p1"/>
          <p:cNvSpPr txBox="1"/>
          <p:nvPr/>
        </p:nvSpPr>
        <p:spPr>
          <a:xfrm>
            <a:off x="1463331" y="6175271"/>
            <a:ext cx="7922744" cy="400110"/>
          </a:xfrm>
          <a:prstGeom prst="rect">
            <a:avLst/>
          </a:prstGeom>
          <a:noFill/>
          <a:ln>
            <a:noFill/>
          </a:ln>
        </p:spPr>
        <p:txBody>
          <a:bodyPr spcFirstLastPara="1" wrap="square" lIns="91425" tIns="45700" rIns="91425" bIns="45700" anchor="t" anchorCtr="0">
            <a:spAutoFit/>
          </a:bodyPr>
          <a:lstStyle/>
          <a:p>
            <a:pPr algn="ctr">
              <a:buClr>
                <a:srgbClr val="FFFF00"/>
              </a:buClr>
              <a:buSzPts val="2000"/>
            </a:pPr>
            <a:r>
              <a:rPr lang="en-US" sz="2000" i="1" kern="0">
                <a:solidFill>
                  <a:srgbClr val="FFFF00"/>
                </a:solidFill>
                <a:latin typeface="Calibri"/>
                <a:ea typeface="Calibri"/>
                <a:cs typeface="Calibri"/>
                <a:sym typeface="Calibri"/>
              </a:rPr>
              <a:t>He That has an Ear, Let Him Hear, What the Spirit Says to the Churches</a:t>
            </a:r>
            <a:endParaRPr sz="1400" kern="0">
              <a:solidFill>
                <a:srgbClr val="000000"/>
              </a:solidFill>
              <a:latin typeface="Arial"/>
              <a:cs typeface="Arial"/>
              <a:sym typeface="Arial"/>
            </a:endParaRPr>
          </a:p>
        </p:txBody>
      </p:sp>
      <p:sp>
        <p:nvSpPr>
          <p:cNvPr id="182" name="Google Shape;182;p1"/>
          <p:cNvSpPr/>
          <p:nvPr/>
        </p:nvSpPr>
        <p:spPr>
          <a:xfrm>
            <a:off x="1845715" y="1012939"/>
            <a:ext cx="962952" cy="579213"/>
          </a:xfrm>
          <a:prstGeom prst="rect">
            <a:avLst/>
          </a:prstGeom>
          <a:solidFill>
            <a:schemeClr val="dk1"/>
          </a:solidFill>
          <a:ln>
            <a:noFill/>
          </a:ln>
        </p:spPr>
        <p:txBody>
          <a:bodyPr spcFirstLastPara="1" wrap="square" lIns="91425" tIns="45700" rIns="91425" bIns="45700" anchor="ctr" anchorCtr="0">
            <a:noAutofit/>
          </a:bodyPr>
          <a:lstStyle/>
          <a:p>
            <a:pPr algn="ctr">
              <a:buClr>
                <a:srgbClr val="FFFFFF"/>
              </a:buClr>
              <a:buSzPts val="1800"/>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7139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C6BC-DB51-3C49-9BDE-D0D01B50CA92}"/>
              </a:ext>
            </a:extLst>
          </p:cNvPr>
          <p:cNvSpPr>
            <a:spLocks noGrp="1"/>
          </p:cNvSpPr>
          <p:nvPr>
            <p:ph type="ctrTitle"/>
          </p:nvPr>
        </p:nvSpPr>
        <p:spPr/>
        <p:txBody>
          <a:bodyPr/>
          <a:lstStyle/>
          <a:p>
            <a:pPr algn="ctr"/>
            <a:r>
              <a:rPr lang="en-US" sz="6000" dirty="0"/>
              <a:t>Wisdom…Knowledge… Understanding…Discretion</a:t>
            </a:r>
          </a:p>
        </p:txBody>
      </p:sp>
      <p:sp>
        <p:nvSpPr>
          <p:cNvPr id="3" name="Subtitle 2">
            <a:extLst>
              <a:ext uri="{FF2B5EF4-FFF2-40B4-BE49-F238E27FC236}">
                <a16:creationId xmlns:a16="http://schemas.microsoft.com/office/drawing/2014/main" id="{2B5C98B6-4AC1-054D-8902-D88479F67962}"/>
              </a:ext>
            </a:extLst>
          </p:cNvPr>
          <p:cNvSpPr>
            <a:spLocks noGrp="1"/>
          </p:cNvSpPr>
          <p:nvPr>
            <p:ph type="subTitle" idx="1"/>
          </p:nvPr>
        </p:nvSpPr>
        <p:spPr>
          <a:xfrm>
            <a:off x="1697809" y="4565390"/>
            <a:ext cx="7891272" cy="1069848"/>
          </a:xfrm>
        </p:spPr>
        <p:txBody>
          <a:bodyPr>
            <a:normAutofit/>
          </a:bodyPr>
          <a:lstStyle/>
          <a:p>
            <a:pPr algn="ctr"/>
            <a:r>
              <a:rPr lang="en-US" sz="3600" dirty="0"/>
              <a:t>Proverbs Chapters 1 - 9</a:t>
            </a:r>
          </a:p>
        </p:txBody>
      </p:sp>
    </p:spTree>
    <p:extLst>
      <p:ext uri="{BB962C8B-B14F-4D97-AF65-F5344CB8AC3E}">
        <p14:creationId xmlns:p14="http://schemas.microsoft.com/office/powerpoint/2010/main" val="3241889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60.2|20.2|14.2|122.6|2.4|67|140.2|76.1"/>
</p:tagLst>
</file>

<file path=ppt/tags/tag2.xml><?xml version="1.0" encoding="utf-8"?>
<p:tagLst xmlns:a="http://schemas.openxmlformats.org/drawingml/2006/main" xmlns:r="http://schemas.openxmlformats.org/officeDocument/2006/relationships" xmlns:p="http://schemas.openxmlformats.org/presentationml/2006/main">
  <p:tag name="TIMING" val="|7|60.2|20.2|14.2|122.6|2.4|67|140.2|76.1"/>
</p:tagLst>
</file>

<file path=ppt/tags/tag3.xml><?xml version="1.0" encoding="utf-8"?>
<p:tagLst xmlns:a="http://schemas.openxmlformats.org/drawingml/2006/main" xmlns:r="http://schemas.openxmlformats.org/officeDocument/2006/relationships" xmlns:p="http://schemas.openxmlformats.org/presentationml/2006/main">
  <p:tag name="TIMING" val="|2.1|36.3|15.4|19.3|214.8"/>
</p:tagLst>
</file>

<file path=ppt/tags/tag4.xml><?xml version="1.0" encoding="utf-8"?>
<p:tagLst xmlns:a="http://schemas.openxmlformats.org/drawingml/2006/main" xmlns:r="http://schemas.openxmlformats.org/officeDocument/2006/relationships" xmlns:p="http://schemas.openxmlformats.org/presentationml/2006/main">
  <p:tag name="TIMING" val="|2.1|36.3|15.4|19.3|214.8"/>
</p:tagLst>
</file>

<file path=ppt/tags/tag5.xml><?xml version="1.0" encoding="utf-8"?>
<p:tagLst xmlns:a="http://schemas.openxmlformats.org/drawingml/2006/main" xmlns:r="http://schemas.openxmlformats.org/officeDocument/2006/relationships" xmlns:p="http://schemas.openxmlformats.org/presentationml/2006/main">
  <p:tag name="TIMING" val="|2.1|36.3|15.4|19.3|214.8"/>
</p:tagLst>
</file>

<file path=ppt/tags/tag6.xml><?xml version="1.0" encoding="utf-8"?>
<p:tagLst xmlns:a="http://schemas.openxmlformats.org/drawingml/2006/main" xmlns:r="http://schemas.openxmlformats.org/officeDocument/2006/relationships" xmlns:p="http://schemas.openxmlformats.org/presentationml/2006/main">
  <p:tag name="TIMING" val="|2.1|36.3|15.4|19.3|214.8"/>
</p:tagLst>
</file>

<file path=ppt/tags/tag7.xml><?xml version="1.0" encoding="utf-8"?>
<p:tagLst xmlns:a="http://schemas.openxmlformats.org/drawingml/2006/main" xmlns:r="http://schemas.openxmlformats.org/officeDocument/2006/relationships" xmlns:p="http://schemas.openxmlformats.org/presentationml/2006/main">
  <p:tag name="TIMING" val="|7|60.2|20.2|14.2|122.6|2.4|67|140.2|76.1"/>
</p:tagLst>
</file>

<file path=ppt/tags/tag8.xml><?xml version="1.0" encoding="utf-8"?>
<p:tagLst xmlns:a="http://schemas.openxmlformats.org/drawingml/2006/main" xmlns:r="http://schemas.openxmlformats.org/officeDocument/2006/relationships" xmlns:p="http://schemas.openxmlformats.org/presentationml/2006/main">
  <p:tag name="TIMING" val="|7|60.2|20.2|14.2|122.6|2.4|67|140.2|76.1"/>
</p:tagLst>
</file>

<file path=ppt/tags/tag9.xml><?xml version="1.0" encoding="utf-8"?>
<p:tagLst xmlns:a="http://schemas.openxmlformats.org/drawingml/2006/main" xmlns:r="http://schemas.openxmlformats.org/officeDocument/2006/relationships" xmlns:p="http://schemas.openxmlformats.org/presentationml/2006/main">
  <p:tag name="TIMING" val="|7|60.2|20.2|14.2|122.6|2.4|67|140.2|76.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{6E7F4705-6A1E-C543-A656-62AC4CDC5ED9}tf10001070</Template>
  <TotalTime>17118</TotalTime>
  <Words>4620</Words>
  <Application>Microsoft Macintosh PowerPoint</Application>
  <PresentationFormat>Widescreen</PresentationFormat>
  <Paragraphs>703</Paragraphs>
  <Slides>69</Slides>
  <Notes>33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69</vt:i4>
      </vt:variant>
    </vt:vector>
  </HeadingPairs>
  <TitlesOfParts>
    <vt:vector size="85" baseType="lpstr">
      <vt:lpstr>Hiragino Kaku Gothic StdN W8</vt:lpstr>
      <vt:lpstr>ACADEMY ENGRAVED LET PLAIN:1.0</vt:lpstr>
      <vt:lpstr>Arial</vt:lpstr>
      <vt:lpstr>Arial Rounded MT Bold</vt:lpstr>
      <vt:lpstr>Bookman Old Style</vt:lpstr>
      <vt:lpstr>Calibri</vt:lpstr>
      <vt:lpstr>Gill Sans MT</vt:lpstr>
      <vt:lpstr>Rockwell</vt:lpstr>
      <vt:lpstr>Rockwell Condensed</vt:lpstr>
      <vt:lpstr>Rockwell Extra Bold</vt:lpstr>
      <vt:lpstr>system-ui</vt:lpstr>
      <vt:lpstr>Wingdings</vt:lpstr>
      <vt:lpstr>Wingdings 3</vt:lpstr>
      <vt:lpstr>Wood Type</vt:lpstr>
      <vt:lpstr>1_Office Theme</vt:lpstr>
      <vt:lpstr>Origin</vt:lpstr>
      <vt:lpstr>PowerPoint Presentation</vt:lpstr>
      <vt:lpstr>Wisdom…Knowledge… Understanding…Discretion</vt:lpstr>
      <vt:lpstr>Learning to learn</vt:lpstr>
      <vt:lpstr>Data – Information – Knowledge – Wisdom </vt:lpstr>
      <vt:lpstr>How do We “read” the Scriptures?</vt:lpstr>
      <vt:lpstr>Patterns-Based Approach</vt:lpstr>
      <vt:lpstr>The Pattern of Marriage in the Scriptures</vt:lpstr>
      <vt:lpstr>PowerPoint Presentation</vt:lpstr>
      <vt:lpstr>Wisdom…Knowledge… Understanding…Discretion</vt:lpstr>
      <vt:lpstr>Proverbs – The layout</vt:lpstr>
      <vt:lpstr>The purpose of Proverbs  Ch 1: 1-7</vt:lpstr>
      <vt:lpstr>Right… Just… Fair For receiving instruction in prudent behavior, doing what is right and just and fair; Proverbs1:3</vt:lpstr>
      <vt:lpstr>The Power of discretion For Giving Prudence To Those Who Are Simple,  Knowledge And Discretion To The Young Proverbs 1:4</vt:lpstr>
      <vt:lpstr>A Lesson in Listening let the wise listen and add to their learning, and let the discerning get guidance— Proverbs 1:5</vt:lpstr>
      <vt:lpstr>The fear of the lord The Fear Of The Lord Is The Beginning Of Knowledge: But Fools Despise Wisdom And Instruction. 1:7 </vt:lpstr>
      <vt:lpstr>PowerPoint Presentation</vt:lpstr>
      <vt:lpstr>Instruction &amp; Teaching Listen, My Son, To Your Father’s Instruction And Do Not Forsake Your Mother’s Teaching. Proverbs 1:10</vt:lpstr>
      <vt:lpstr>Instruction &amp; Teaching Listen, My Son, To Your Father’s Instruction And Do Not Forsake Your Mother’s Teaching. Proverbs 1:10</vt:lpstr>
      <vt:lpstr>Being Enticed My son, if sinners entice thee, consent thou not. Proverbs 1:10</vt:lpstr>
      <vt:lpstr>Guard the heart and mind</vt:lpstr>
      <vt:lpstr>Concluding thoughts</vt:lpstr>
      <vt:lpstr>PowerPoint Presentation</vt:lpstr>
      <vt:lpstr>Wisdom Warns Proverbs 1:20-22</vt:lpstr>
      <vt:lpstr>Wisdom Warns Proverbs 1:23-24</vt:lpstr>
      <vt:lpstr>PowerPoint Presentation</vt:lpstr>
      <vt:lpstr>Refusing Wisdom Proverbs 1:25-31</vt:lpstr>
      <vt:lpstr>Refusing Wisdom Hebrews 10:26-32</vt:lpstr>
      <vt:lpstr>Wisdom provide’s the answer Proverbs 1:29 &amp; 33</vt:lpstr>
      <vt:lpstr>PowerPoint Presentation</vt:lpstr>
      <vt:lpstr>PowerPoint Presentation</vt:lpstr>
      <vt:lpstr>PowerPoint Presentation</vt:lpstr>
      <vt:lpstr>PowerPoint Presentation</vt:lpstr>
      <vt:lpstr>Wisdom provides Balance Proverbs Chapter 3:1-4</vt:lpstr>
      <vt:lpstr>Finding Balance Proverbs Chapter 3:5-7</vt:lpstr>
      <vt:lpstr>Finding Balance Proverbs Chapter 3:1-7</vt:lpstr>
      <vt:lpstr>Life Out of Balance Leaning to my own understanding</vt:lpstr>
      <vt:lpstr>Life Out of Balance Leaning to my own understanding</vt:lpstr>
      <vt:lpstr>Life in Balance Acknowledging God in all my ways</vt:lpstr>
      <vt:lpstr>Jesus provides Balance Matthew Chapters 5 - 7</vt:lpstr>
      <vt:lpstr>Benefits of finding Balance Proverbs Chapter 3</vt:lpstr>
      <vt:lpstr>PowerPoint Presentation</vt:lpstr>
      <vt:lpstr>Get an Understanding and the heart </vt:lpstr>
      <vt:lpstr>Get an Understanding and the heart </vt:lpstr>
      <vt:lpstr>Old testament references to the heart </vt:lpstr>
      <vt:lpstr>Jesus teaches on the heart </vt:lpstr>
      <vt:lpstr>Understanding and desire management</vt:lpstr>
      <vt:lpstr>Desires Controls Our Focus</vt:lpstr>
      <vt:lpstr>Desires managed through discipline  (Gen 3:16-17)</vt:lpstr>
      <vt:lpstr>Jesus provides a lesson on Desires Matt 16:24-25) </vt:lpstr>
      <vt:lpstr>PowerPoint Presentation</vt:lpstr>
      <vt:lpstr>PowerPoint Presentation</vt:lpstr>
      <vt:lpstr>Applying Discretion</vt:lpstr>
      <vt:lpstr>Applying Discretion</vt:lpstr>
      <vt:lpstr>Applying Discretion</vt:lpstr>
      <vt:lpstr>Applying Discretion</vt:lpstr>
      <vt:lpstr>Applying Discretion</vt:lpstr>
      <vt:lpstr>PowerPoint Presentation</vt:lpstr>
      <vt:lpstr>PowerPoint Presentation</vt:lpstr>
      <vt:lpstr>PowerPoint Presentation</vt:lpstr>
      <vt:lpstr>Data – Information – Knowledge – Wisdom </vt:lpstr>
      <vt:lpstr>A Lesson in Listening let the wise listen and add to their learning, and let the discerning get guidance— Proverbs 1:5</vt:lpstr>
      <vt:lpstr>Instruction &amp; Teaching Listen, My Son, To Your Father’s Instruction And Do Not Forsake Your Mother’s Teaching. Proverbs 1:10</vt:lpstr>
      <vt:lpstr>Life in Balance Acknowledging God in all my ways</vt:lpstr>
      <vt:lpstr>The End-state of wisdom</vt:lpstr>
      <vt:lpstr>The End-state of wisdom</vt:lpstr>
      <vt:lpstr>The story of two Feast</vt:lpstr>
      <vt:lpstr>The End-state of wisdom</vt:lpstr>
      <vt:lpstr>Wisdom Leads to Fellowship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Goal – Wisdom/Understanding and Application!</dc:title>
  <dc:creator>Watlington, Larry (Online)</dc:creator>
  <cp:lastModifiedBy>Watlington, Larry (Online)</cp:lastModifiedBy>
  <cp:revision>110</cp:revision>
  <dcterms:created xsi:type="dcterms:W3CDTF">2021-03-03T02:47:49Z</dcterms:created>
  <dcterms:modified xsi:type="dcterms:W3CDTF">2021-04-30T00:20:55Z</dcterms:modified>
</cp:coreProperties>
</file>