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6" r:id="rId2"/>
    <p:sldId id="307" r:id="rId3"/>
    <p:sldId id="308" r:id="rId4"/>
    <p:sldId id="314" r:id="rId5"/>
    <p:sldId id="266" r:id="rId6"/>
    <p:sldId id="315" r:id="rId7"/>
    <p:sldId id="300" r:id="rId8"/>
    <p:sldId id="316" r:id="rId9"/>
    <p:sldId id="318" r:id="rId10"/>
    <p:sldId id="317" r:id="rId11"/>
    <p:sldId id="319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8"/>
    <p:restoredTop sz="92531"/>
  </p:normalViewPr>
  <p:slideViewPr>
    <p:cSldViewPr snapToGrid="0" snapToObjects="1">
      <p:cViewPr varScale="1">
        <p:scale>
          <a:sx n="153" d="100"/>
          <a:sy n="153" d="100"/>
        </p:scale>
        <p:origin x="15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52EE5-1621-7C4E-BB02-05B6933DBCB0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6DE3-5F82-BA47-AA6D-8390C5D7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8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B6DE3-5F82-BA47-AA6D-8390C5D74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5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06C07-2FD2-C147-9F89-3364F117C4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WWW.AOCWC.COM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Alpha &amp; Omega CWC</a:t>
            </a:r>
          </a:p>
        </p:txBody>
      </p:sp>
    </p:spTree>
    <p:extLst>
      <p:ext uri="{BB962C8B-B14F-4D97-AF65-F5344CB8AC3E}">
        <p14:creationId xmlns:p14="http://schemas.microsoft.com/office/powerpoint/2010/main" val="76715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B6DE3-5F82-BA47-AA6D-8390C5D74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B6DE3-5F82-BA47-AA6D-8390C5D74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4623-FD42-0247-86B4-D897D1CC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1B756-136F-644B-A704-F5022EDAD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2E18-3F4F-FD48-92A1-5644D464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F467F-4FDD-BC49-BBF3-618D1C43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80C4-86EB-6747-8357-B299BBC5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76DD-5431-CB41-800B-ECA81FC9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C9566-69E0-8D48-9FE1-1277FC79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2C16-D6AF-E24A-A927-50FCA3AA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84CE-5936-074E-A1CD-CE58A790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8CE36-7529-1C46-8C50-B6670CB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4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8E1B2-54CB-8649-8087-4FA24366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BEF9D-4871-0B45-874B-72F6FD38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0C56-B71A-454D-8829-311484D6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77E6-F771-134C-891E-32F39D1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74472-FEC3-5942-A022-A8B0D46B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9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4E7D-EAF8-C74C-BF95-C59F945F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D838-AA57-E242-927E-AE247297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CA20B-6030-6442-8CE0-EA142FAA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F433-14E6-544D-8722-78C6309A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71BCD-E709-594E-8DE3-6FA54B37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DA5B-2348-BF49-948E-8E621AE5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1EAC3-C90F-C54A-9326-061AAB0E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7002-1473-574A-A0F1-67D27C52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2EE9-077B-7C43-B940-D08D8017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D1E19-BC22-3946-84D2-3D2E2AF7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AF0C-57C0-2F40-9E29-7CD1C4E2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EC0E-34E2-1842-8E83-E2F58B2A7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87D1A-5B4D-0745-8614-1F3A5927D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8B707-A2CC-354D-8248-AB957CD4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074-E06F-1546-84EB-E62C46B2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EF88E-0F6E-244E-9FCF-2E832F52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48F0-B77C-AD4D-9006-2D37C1FB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AA34E-A1EC-E447-8C3E-E1813E07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75FE3-6EE5-4D42-93BF-53DA76AF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D1EC-5286-E646-983B-DA45A8273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F8BE0-1403-2A48-A132-C779589EB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0E7B2-2BBA-3148-BFE8-FF2D4A7E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22FAA-BFB5-AF4E-A452-902981788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94B42-F597-BB40-88DD-F3301663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B32D-ADE9-BB42-A128-0E0D870C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6B872-FA05-264B-B3EF-DCCE49FF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F3436-4D6D-5D4A-855E-DD697E30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48DB9-0CE1-3746-8C60-FADCBEC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D66A4-F902-204A-AFAB-BDC96836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90779-7E5F-CE45-A476-76FE00D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4D84-C517-3440-8937-6B551D50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A01B-A059-B147-92A4-006D9C9A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592ED-2673-5F47-A1E6-74A647F0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E9AD2-F874-3343-9549-F3CC92A4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7049-70F6-9948-9880-840041B3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8705D-B401-664A-BB41-EB7DEF25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51ED0-6B32-0F4C-9EC5-510AA6C9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8D7F-0A70-6D47-ACDA-2EC31FE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0C3C7-FF61-EC43-9090-D9C3984F5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C623F-7E0E-D04D-BE44-FF14261F7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526C5-1A5B-FE48-BA6F-4050167F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E0C8-526B-9A48-930A-92594C97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578D9-A4E1-D94A-8A95-C128A1F8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1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323E-55C4-C347-9BEC-DCB6B3C1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3D518-7820-FA42-8182-9722768D3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FD564-B0C3-7F4F-801B-9243F9741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02C46-77AA-1B4C-86B6-BC20F35577DD}" type="datetimeFigureOut">
              <a:rPr lang="en-US" smtClean="0"/>
              <a:t>4/21/20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D6BC1-881F-2540-92C8-1981A4018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D9B25-462B-9244-BC78-ABCB0A808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69E7-000C-D542-AF3F-1FF80AF64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9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www.simplicityoftheword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04173EE-F284-4FE7-9947-CACD42FB2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561A0B-5F76-4CA7-8F85-9425FCF1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5EE6CD-C61E-4F22-9787-1ADF1D3E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-2"/>
            <a:ext cx="5268855" cy="696231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AEE687A9-2084-47F8-8263-ADB2DDB7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DF5F-2FC7-9E40-A2B3-D62B4BDEE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" y="920971"/>
            <a:ext cx="5938180" cy="302740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Making Better Dirt</a:t>
            </a:r>
            <a:br>
              <a:rPr lang="en-US" sz="4800" b="1" dirty="0"/>
            </a:br>
            <a:r>
              <a:rPr lang="en-US" sz="4800" b="1" dirty="0"/>
              <a:t> </a:t>
            </a:r>
            <a:br>
              <a:rPr lang="en-US" sz="4800" b="1" dirty="0"/>
            </a:br>
            <a:r>
              <a:rPr lang="en-US" sz="3200" b="1" i="1" dirty="0">
                <a:solidFill>
                  <a:srgbClr val="C00000"/>
                </a:solidFill>
              </a:rPr>
              <a:t>Five components to make us better Soil</a:t>
            </a:r>
            <a:br>
              <a:rPr lang="en-US" sz="3200" b="1" i="1" dirty="0">
                <a:solidFill>
                  <a:srgbClr val="C00000"/>
                </a:solidFill>
              </a:rPr>
            </a:br>
            <a:br>
              <a:rPr lang="en-US" sz="3200" b="1" i="1" dirty="0">
                <a:solidFill>
                  <a:srgbClr val="C00000"/>
                </a:solidFill>
              </a:rPr>
            </a:br>
            <a:r>
              <a:rPr lang="en-US" sz="3200" b="1" i="1" dirty="0">
                <a:solidFill>
                  <a:srgbClr val="C00000"/>
                </a:solidFill>
              </a:rPr>
              <a:t>Lesson 5 – Seeing Through the Eyes of Others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FF96D-6516-6745-BECD-8EE44D5E6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6" y="4869342"/>
            <a:ext cx="5149761" cy="1047752"/>
          </a:xfrm>
        </p:spPr>
        <p:txBody>
          <a:bodyPr>
            <a:normAutofit/>
          </a:bodyPr>
          <a:lstStyle/>
          <a:p>
            <a:r>
              <a:rPr lang="en-US" dirty="0"/>
              <a:t>Simplicity of the Word Ministry</a:t>
            </a:r>
          </a:p>
          <a:p>
            <a:r>
              <a:rPr lang="en-US" sz="2000" dirty="0">
                <a:hlinkClick r:id="rId2"/>
              </a:rPr>
              <a:t>www.simplicityoftheword.com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B446D-40F8-054F-A9CE-6262BCFFA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8" r="2" b="2"/>
          <a:stretch/>
        </p:blipFill>
        <p:spPr>
          <a:xfrm>
            <a:off x="6096000" y="699198"/>
            <a:ext cx="5268855" cy="2655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0452E5-007B-2040-92B2-D0D116E50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09" r="-1" b="8688"/>
          <a:stretch/>
        </p:blipFill>
        <p:spPr>
          <a:xfrm>
            <a:off x="6096000" y="3459652"/>
            <a:ext cx="5268855" cy="2655388"/>
          </a:xfrm>
          <a:prstGeom prst="rect">
            <a:avLst/>
          </a:prstGeom>
        </p:spPr>
      </p:pic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7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0A9D-BD5B-7449-BE7B-19014EC9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Having Compassion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EB8B-1DE2-6E4A-A60C-487DA9DF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55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Compassion - (Matt 20:34)</a:t>
            </a:r>
          </a:p>
          <a:p>
            <a:pPr lvl="1"/>
            <a:r>
              <a:rPr lang="en-US" dirty="0"/>
              <a:t>Greek Translation – “</a:t>
            </a:r>
            <a:r>
              <a:rPr lang="en-US" i="1" dirty="0"/>
              <a:t>to be moved in the inward parts”</a:t>
            </a:r>
          </a:p>
          <a:p>
            <a:r>
              <a:rPr lang="en-US" dirty="0"/>
              <a:t>Jesus was moved with compassion many times during his ministry</a:t>
            </a:r>
          </a:p>
          <a:p>
            <a:pPr lvl="1"/>
            <a:r>
              <a:rPr lang="en-US" dirty="0"/>
              <a:t>The Multitudes</a:t>
            </a:r>
          </a:p>
          <a:p>
            <a:pPr lvl="1"/>
            <a:r>
              <a:rPr lang="en-US" dirty="0"/>
              <a:t>The blind man</a:t>
            </a:r>
          </a:p>
          <a:p>
            <a:r>
              <a:rPr lang="en-US" dirty="0"/>
              <a:t>Parable of the unfaithful servant (Mathew 18:23-35)</a:t>
            </a:r>
          </a:p>
          <a:p>
            <a:r>
              <a:rPr lang="en-US" dirty="0"/>
              <a:t>Being able to see through the eyes of others is an essential part of fulfilling the first and greatest commandment.</a:t>
            </a:r>
          </a:p>
          <a:p>
            <a:pPr lvl="1"/>
            <a:r>
              <a:rPr lang="en-US" dirty="0"/>
              <a:t>Seeing ourselves as God see us</a:t>
            </a:r>
          </a:p>
          <a:p>
            <a:pPr lvl="1"/>
            <a:r>
              <a:rPr lang="en-US" dirty="0"/>
              <a:t>See each other as images and likenesses of God our Creator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4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26F1-C58A-404F-8E27-D91B9073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23" y="2194303"/>
            <a:ext cx="4031765" cy="19440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Series Summary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FD61D4-FF55-744A-9899-E74A3C2D094C}"/>
              </a:ext>
            </a:extLst>
          </p:cNvPr>
          <p:cNvGrpSpPr/>
          <p:nvPr/>
        </p:nvGrpSpPr>
        <p:grpSpPr>
          <a:xfrm>
            <a:off x="5090974" y="484121"/>
            <a:ext cx="6513603" cy="976505"/>
            <a:chOff x="5090974" y="484121"/>
            <a:chExt cx="6513603" cy="9765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ECD5F75-69A7-E345-A39B-86431D5B0E15}"/>
                </a:ext>
              </a:extLst>
            </p:cNvPr>
            <p:cNvSpPr/>
            <p:nvPr/>
          </p:nvSpPr>
          <p:spPr>
            <a:xfrm>
              <a:off x="5090974" y="484121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7" name="Rectangle 6" descr="Heart">
              <a:extLst>
                <a:ext uri="{FF2B5EF4-FFF2-40B4-BE49-F238E27FC236}">
                  <a16:creationId xmlns:a16="http://schemas.microsoft.com/office/drawing/2014/main" id="{12700EE8-42BC-D243-A645-5E58CE6F67ED}"/>
                </a:ext>
              </a:extLst>
            </p:cNvPr>
            <p:cNvSpPr/>
            <p:nvPr/>
          </p:nvSpPr>
          <p:spPr>
            <a:xfrm>
              <a:off x="5368735" y="690720"/>
              <a:ext cx="506008" cy="505020"/>
            </a:xfrm>
            <a:prstGeom prst="rect">
              <a:avLst/>
            </a:prstGeom>
            <a:blipFill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76E20A1-FD1D-7844-BAD2-6F9AB73BD1F1}"/>
                </a:ext>
              </a:extLst>
            </p:cNvPr>
            <p:cNvSpPr/>
            <p:nvPr/>
          </p:nvSpPr>
          <p:spPr>
            <a:xfrm>
              <a:off x="5912120" y="484121"/>
              <a:ext cx="5418340" cy="976505"/>
            </a:xfrm>
            <a:custGeom>
              <a:avLst/>
              <a:gdLst>
                <a:gd name="connsiteX0" fmla="*/ 0 w 5418340"/>
                <a:gd name="connsiteY0" fmla="*/ 0 h 976505"/>
                <a:gd name="connsiteX1" fmla="*/ 5418340 w 5418340"/>
                <a:gd name="connsiteY1" fmla="*/ 0 h 976505"/>
                <a:gd name="connsiteX2" fmla="*/ 5418340 w 5418340"/>
                <a:gd name="connsiteY2" fmla="*/ 976505 h 976505"/>
                <a:gd name="connsiteX3" fmla="*/ 0 w 5418340"/>
                <a:gd name="connsiteY3" fmla="*/ 976505 h 976505"/>
                <a:gd name="connsiteX4" fmla="*/ 0 w 5418340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340" h="976505">
                  <a:moveTo>
                    <a:pt x="0" y="0"/>
                  </a:moveTo>
                  <a:lnTo>
                    <a:pt x="5418340" y="0"/>
                  </a:lnTo>
                  <a:lnTo>
                    <a:pt x="5418340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God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B6B7-57E8-954D-BE6A-8E02EA36F234}"/>
              </a:ext>
            </a:extLst>
          </p:cNvPr>
          <p:cNvGrpSpPr/>
          <p:nvPr/>
        </p:nvGrpSpPr>
        <p:grpSpPr>
          <a:xfrm>
            <a:off x="5090974" y="1704752"/>
            <a:ext cx="6720255" cy="976505"/>
            <a:chOff x="5090974" y="1704752"/>
            <a:chExt cx="6720255" cy="97650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3389DE-1E48-3A46-B069-9FAFE094D128}"/>
                </a:ext>
              </a:extLst>
            </p:cNvPr>
            <p:cNvSpPr/>
            <p:nvPr/>
          </p:nvSpPr>
          <p:spPr>
            <a:xfrm>
              <a:off x="5090974" y="1704752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ove Letter">
              <a:extLst>
                <a:ext uri="{FF2B5EF4-FFF2-40B4-BE49-F238E27FC236}">
                  <a16:creationId xmlns:a16="http://schemas.microsoft.com/office/drawing/2014/main" id="{2A44C06F-3D89-4F43-9A73-52DFA8B76F81}"/>
                </a:ext>
              </a:extLst>
            </p:cNvPr>
            <p:cNvSpPr/>
            <p:nvPr/>
          </p:nvSpPr>
          <p:spPr>
            <a:xfrm>
              <a:off x="5368735" y="1911352"/>
              <a:ext cx="506008" cy="50502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1CAB920-6493-434A-B6D1-6033D9DAF6C4}"/>
                </a:ext>
              </a:extLst>
            </p:cNvPr>
            <p:cNvSpPr/>
            <p:nvPr/>
          </p:nvSpPr>
          <p:spPr>
            <a:xfrm>
              <a:off x="5912120" y="1704752"/>
              <a:ext cx="5899109" cy="976505"/>
            </a:xfrm>
            <a:custGeom>
              <a:avLst/>
              <a:gdLst>
                <a:gd name="connsiteX0" fmla="*/ 0 w 5899109"/>
                <a:gd name="connsiteY0" fmla="*/ 0 h 976505"/>
                <a:gd name="connsiteX1" fmla="*/ 5899109 w 5899109"/>
                <a:gd name="connsiteY1" fmla="*/ 0 h 976505"/>
                <a:gd name="connsiteX2" fmla="*/ 5899109 w 5899109"/>
                <a:gd name="connsiteY2" fmla="*/ 976505 h 976505"/>
                <a:gd name="connsiteX3" fmla="*/ 0 w 5899109"/>
                <a:gd name="connsiteY3" fmla="*/ 976505 h 976505"/>
                <a:gd name="connsiteX4" fmla="*/ 0 w 589910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109" h="976505">
                  <a:moveTo>
                    <a:pt x="0" y="0"/>
                  </a:moveTo>
                  <a:lnTo>
                    <a:pt x="5899109" y="0"/>
                  </a:lnTo>
                  <a:lnTo>
                    <a:pt x="589910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Yourself and Others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606958-C113-4B4C-9B79-970AB3F5499D}"/>
              </a:ext>
            </a:extLst>
          </p:cNvPr>
          <p:cNvGrpSpPr/>
          <p:nvPr/>
        </p:nvGrpSpPr>
        <p:grpSpPr>
          <a:xfrm>
            <a:off x="5090974" y="2925384"/>
            <a:ext cx="6670732" cy="976505"/>
            <a:chOff x="5090974" y="2925384"/>
            <a:chExt cx="6670732" cy="97650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C88404E-2724-6443-BE79-08919B1B9B5A}"/>
                </a:ext>
              </a:extLst>
            </p:cNvPr>
            <p:cNvSpPr/>
            <p:nvPr/>
          </p:nvSpPr>
          <p:spPr>
            <a:xfrm>
              <a:off x="5090974" y="2925384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Rectangle 13" descr="Maze">
              <a:extLst>
                <a:ext uri="{FF2B5EF4-FFF2-40B4-BE49-F238E27FC236}">
                  <a16:creationId xmlns:a16="http://schemas.microsoft.com/office/drawing/2014/main" id="{7B328DF9-B489-3B40-9053-FE71C0549775}"/>
                </a:ext>
              </a:extLst>
            </p:cNvPr>
            <p:cNvSpPr/>
            <p:nvPr/>
          </p:nvSpPr>
          <p:spPr>
            <a:xfrm>
              <a:off x="5368735" y="3131983"/>
              <a:ext cx="506008" cy="50502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2482139-69B8-EA4B-BA45-6AA6CD020163}"/>
                </a:ext>
              </a:extLst>
            </p:cNvPr>
            <p:cNvSpPr/>
            <p:nvPr/>
          </p:nvSpPr>
          <p:spPr>
            <a:xfrm>
              <a:off x="5961644" y="2925384"/>
              <a:ext cx="5800062" cy="976505"/>
            </a:xfrm>
            <a:custGeom>
              <a:avLst/>
              <a:gdLst>
                <a:gd name="connsiteX0" fmla="*/ 0 w 5800062"/>
                <a:gd name="connsiteY0" fmla="*/ 0 h 976505"/>
                <a:gd name="connsiteX1" fmla="*/ 5800062 w 5800062"/>
                <a:gd name="connsiteY1" fmla="*/ 0 h 976505"/>
                <a:gd name="connsiteX2" fmla="*/ 5800062 w 5800062"/>
                <a:gd name="connsiteY2" fmla="*/ 976505 h 976505"/>
                <a:gd name="connsiteX3" fmla="*/ 0 w 5800062"/>
                <a:gd name="connsiteY3" fmla="*/ 976505 h 976505"/>
                <a:gd name="connsiteX4" fmla="*/ 0 w 580006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0062" h="976505">
                  <a:moveTo>
                    <a:pt x="0" y="0"/>
                  </a:moveTo>
                  <a:lnTo>
                    <a:pt x="5800062" y="0"/>
                  </a:lnTo>
                  <a:lnTo>
                    <a:pt x="580006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Learn to Control the Tongue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A68B2-CAE7-CF41-8766-7CC667239B24}"/>
              </a:ext>
            </a:extLst>
          </p:cNvPr>
          <p:cNvGrpSpPr/>
          <p:nvPr/>
        </p:nvGrpSpPr>
        <p:grpSpPr>
          <a:xfrm>
            <a:off x="5090974" y="4146015"/>
            <a:ext cx="6653880" cy="976505"/>
            <a:chOff x="5090974" y="4146015"/>
            <a:chExt cx="6653880" cy="97650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6B0D302-DFC0-4747-A3B9-6B8D8545BCA6}"/>
                </a:ext>
              </a:extLst>
            </p:cNvPr>
            <p:cNvSpPr/>
            <p:nvPr/>
          </p:nvSpPr>
          <p:spPr>
            <a:xfrm>
              <a:off x="5090974" y="4146015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" name="Rectangle 16" descr="Head with Gears">
              <a:extLst>
                <a:ext uri="{FF2B5EF4-FFF2-40B4-BE49-F238E27FC236}">
                  <a16:creationId xmlns:a16="http://schemas.microsoft.com/office/drawing/2014/main" id="{515BCF9B-C3F3-C64B-920A-15DCF96970D4}"/>
                </a:ext>
              </a:extLst>
            </p:cNvPr>
            <p:cNvSpPr/>
            <p:nvPr/>
          </p:nvSpPr>
          <p:spPr>
            <a:xfrm>
              <a:off x="5368735" y="4352615"/>
              <a:ext cx="506008" cy="50502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B41D956-C41F-7540-B65D-AE8F84EA15DB}"/>
                </a:ext>
              </a:extLst>
            </p:cNvPr>
            <p:cNvSpPr/>
            <p:nvPr/>
          </p:nvSpPr>
          <p:spPr>
            <a:xfrm>
              <a:off x="5978495" y="4146015"/>
              <a:ext cx="5766359" cy="976505"/>
            </a:xfrm>
            <a:custGeom>
              <a:avLst/>
              <a:gdLst>
                <a:gd name="connsiteX0" fmla="*/ 0 w 5766359"/>
                <a:gd name="connsiteY0" fmla="*/ 0 h 976505"/>
                <a:gd name="connsiteX1" fmla="*/ 5766359 w 5766359"/>
                <a:gd name="connsiteY1" fmla="*/ 0 h 976505"/>
                <a:gd name="connsiteX2" fmla="*/ 5766359 w 5766359"/>
                <a:gd name="connsiteY2" fmla="*/ 976505 h 976505"/>
                <a:gd name="connsiteX3" fmla="*/ 0 w 5766359"/>
                <a:gd name="connsiteY3" fmla="*/ 976505 h 976505"/>
                <a:gd name="connsiteX4" fmla="*/ 0 w 576635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359" h="976505">
                  <a:moveTo>
                    <a:pt x="0" y="0"/>
                  </a:moveTo>
                  <a:lnTo>
                    <a:pt x="5766359" y="0"/>
                  </a:lnTo>
                  <a:lnTo>
                    <a:pt x="576635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Get an Understanding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057181-387E-A64F-AFF5-1E897D5B0C6D}"/>
              </a:ext>
            </a:extLst>
          </p:cNvPr>
          <p:cNvGrpSpPr/>
          <p:nvPr/>
        </p:nvGrpSpPr>
        <p:grpSpPr>
          <a:xfrm>
            <a:off x="5090974" y="5366647"/>
            <a:ext cx="6637057" cy="976505"/>
            <a:chOff x="5090974" y="5366647"/>
            <a:chExt cx="6637057" cy="9765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CF3F258-55C9-834D-9939-1B74AA8A831F}"/>
                </a:ext>
              </a:extLst>
            </p:cNvPr>
            <p:cNvSpPr/>
            <p:nvPr/>
          </p:nvSpPr>
          <p:spPr>
            <a:xfrm>
              <a:off x="5090974" y="5366647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0" name="Rectangle 19" descr="Eyes">
              <a:extLst>
                <a:ext uri="{FF2B5EF4-FFF2-40B4-BE49-F238E27FC236}">
                  <a16:creationId xmlns:a16="http://schemas.microsoft.com/office/drawing/2014/main" id="{61F7308A-E57E-EF4F-9ED3-1E65D5212E40}"/>
                </a:ext>
              </a:extLst>
            </p:cNvPr>
            <p:cNvSpPr/>
            <p:nvPr/>
          </p:nvSpPr>
          <p:spPr>
            <a:xfrm>
              <a:off x="5368735" y="5573246"/>
              <a:ext cx="506008" cy="50502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F33C00F-A3FA-0740-9E77-4A19B4D68813}"/>
                </a:ext>
              </a:extLst>
            </p:cNvPr>
            <p:cNvSpPr/>
            <p:nvPr/>
          </p:nvSpPr>
          <p:spPr>
            <a:xfrm>
              <a:off x="5995319" y="5366647"/>
              <a:ext cx="5732712" cy="976505"/>
            </a:xfrm>
            <a:custGeom>
              <a:avLst/>
              <a:gdLst>
                <a:gd name="connsiteX0" fmla="*/ 0 w 5732712"/>
                <a:gd name="connsiteY0" fmla="*/ 0 h 976505"/>
                <a:gd name="connsiteX1" fmla="*/ 5732712 w 5732712"/>
                <a:gd name="connsiteY1" fmla="*/ 0 h 976505"/>
                <a:gd name="connsiteX2" fmla="*/ 5732712 w 5732712"/>
                <a:gd name="connsiteY2" fmla="*/ 976505 h 976505"/>
                <a:gd name="connsiteX3" fmla="*/ 0 w 5732712"/>
                <a:gd name="connsiteY3" fmla="*/ 976505 h 976505"/>
                <a:gd name="connsiteX4" fmla="*/ 0 w 573271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712" h="976505">
                  <a:moveTo>
                    <a:pt x="0" y="0"/>
                  </a:moveTo>
                  <a:lnTo>
                    <a:pt x="5732712" y="0"/>
                  </a:lnTo>
                  <a:lnTo>
                    <a:pt x="573271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See the world through the eyes of others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(Mercy &amp; Compassion)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87427DA-2DF1-8745-AE1A-3A8044CE9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809" r="-1" b="8688"/>
          <a:stretch/>
        </p:blipFill>
        <p:spPr>
          <a:xfrm>
            <a:off x="708379" y="4566563"/>
            <a:ext cx="3857315" cy="194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6CC224-599B-934B-8C66-2F96C5D7675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68" r="2" b="2"/>
          <a:stretch/>
        </p:blipFill>
        <p:spPr>
          <a:xfrm>
            <a:off x="939597" y="316706"/>
            <a:ext cx="3394878" cy="171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67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close up of a flower&#10;&#10;Description automatically generated">
            <a:extLst>
              <a:ext uri="{FF2B5EF4-FFF2-40B4-BE49-F238E27FC236}">
                <a16:creationId xmlns:a16="http://schemas.microsoft.com/office/drawing/2014/main" id="{B5F8C5E1-9751-F842-9203-2EE5AAA2CB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9091" r="13818"/>
          <a:stretch/>
        </p:blipFill>
        <p:spPr>
          <a:xfrm>
            <a:off x="3523488" y="3293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86879-32C7-2C4D-923E-4935C30BF42D}"/>
              </a:ext>
            </a:extLst>
          </p:cNvPr>
          <p:cNvSpPr txBox="1"/>
          <p:nvPr/>
        </p:nvSpPr>
        <p:spPr>
          <a:xfrm>
            <a:off x="690751" y="543067"/>
            <a:ext cx="4023360" cy="237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Simplicity of The Word Ministry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60CD-B048-D942-8913-1333F4769AF2}"/>
              </a:ext>
            </a:extLst>
          </p:cNvPr>
          <p:cNvSpPr txBox="1"/>
          <p:nvPr/>
        </p:nvSpPr>
        <p:spPr>
          <a:xfrm>
            <a:off x="0" y="4753031"/>
            <a:ext cx="519284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www.simplicityoftheword.com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Bible Studies/ Instructional Videos/ Original Music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69484-F68F-B54C-8201-BDD5D3693EF3}"/>
              </a:ext>
            </a:extLst>
          </p:cNvPr>
          <p:cNvSpPr txBox="1"/>
          <p:nvPr/>
        </p:nvSpPr>
        <p:spPr>
          <a:xfrm>
            <a:off x="884354" y="2922855"/>
            <a:ext cx="333380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Larry &amp; Aida Watlington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(757) 848-7074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(757) 848-7239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SOTW724@gmail.com</a:t>
            </a:r>
          </a:p>
        </p:txBody>
      </p:sp>
    </p:spTree>
    <p:extLst>
      <p:ext uri="{BB962C8B-B14F-4D97-AF65-F5344CB8AC3E}">
        <p14:creationId xmlns:p14="http://schemas.microsoft.com/office/powerpoint/2010/main" val="4195680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B26F1-C58A-404F-8E27-D91B9073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55" y="1015932"/>
            <a:ext cx="4031765" cy="47954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Five Components to making us better Soil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FD61D4-FF55-744A-9899-E74A3C2D094C}"/>
              </a:ext>
            </a:extLst>
          </p:cNvPr>
          <p:cNvGrpSpPr/>
          <p:nvPr/>
        </p:nvGrpSpPr>
        <p:grpSpPr>
          <a:xfrm>
            <a:off x="5090974" y="484121"/>
            <a:ext cx="6513603" cy="976505"/>
            <a:chOff x="5090974" y="484121"/>
            <a:chExt cx="6513603" cy="9765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ECD5F75-69A7-E345-A39B-86431D5B0E15}"/>
                </a:ext>
              </a:extLst>
            </p:cNvPr>
            <p:cNvSpPr/>
            <p:nvPr/>
          </p:nvSpPr>
          <p:spPr>
            <a:xfrm>
              <a:off x="5090974" y="484121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7" name="Rectangle 6" descr="Heart">
              <a:extLst>
                <a:ext uri="{FF2B5EF4-FFF2-40B4-BE49-F238E27FC236}">
                  <a16:creationId xmlns:a16="http://schemas.microsoft.com/office/drawing/2014/main" id="{12700EE8-42BC-D243-A645-5E58CE6F67ED}"/>
                </a:ext>
              </a:extLst>
            </p:cNvPr>
            <p:cNvSpPr/>
            <p:nvPr/>
          </p:nvSpPr>
          <p:spPr>
            <a:xfrm>
              <a:off x="5368735" y="690720"/>
              <a:ext cx="506008" cy="505020"/>
            </a:xfrm>
            <a:prstGeom prst="rect">
              <a:avLst/>
            </a:prstGeom>
            <a:blipFill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76E20A1-FD1D-7844-BAD2-6F9AB73BD1F1}"/>
                </a:ext>
              </a:extLst>
            </p:cNvPr>
            <p:cNvSpPr/>
            <p:nvPr/>
          </p:nvSpPr>
          <p:spPr>
            <a:xfrm>
              <a:off x="6152505" y="484121"/>
              <a:ext cx="5418340" cy="976505"/>
            </a:xfrm>
            <a:custGeom>
              <a:avLst/>
              <a:gdLst>
                <a:gd name="connsiteX0" fmla="*/ 0 w 5418340"/>
                <a:gd name="connsiteY0" fmla="*/ 0 h 976505"/>
                <a:gd name="connsiteX1" fmla="*/ 5418340 w 5418340"/>
                <a:gd name="connsiteY1" fmla="*/ 0 h 976505"/>
                <a:gd name="connsiteX2" fmla="*/ 5418340 w 5418340"/>
                <a:gd name="connsiteY2" fmla="*/ 976505 h 976505"/>
                <a:gd name="connsiteX3" fmla="*/ 0 w 5418340"/>
                <a:gd name="connsiteY3" fmla="*/ 976505 h 976505"/>
                <a:gd name="connsiteX4" fmla="*/ 0 w 5418340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340" h="976505">
                  <a:moveTo>
                    <a:pt x="0" y="0"/>
                  </a:moveTo>
                  <a:lnTo>
                    <a:pt x="5418340" y="0"/>
                  </a:lnTo>
                  <a:lnTo>
                    <a:pt x="5418340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God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B6B7-57E8-954D-BE6A-8E02EA36F234}"/>
              </a:ext>
            </a:extLst>
          </p:cNvPr>
          <p:cNvGrpSpPr/>
          <p:nvPr/>
        </p:nvGrpSpPr>
        <p:grpSpPr>
          <a:xfrm>
            <a:off x="5090974" y="1704752"/>
            <a:ext cx="6720255" cy="976505"/>
            <a:chOff x="5090974" y="1704752"/>
            <a:chExt cx="6720255" cy="97650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E3389DE-1E48-3A46-B069-9FAFE094D128}"/>
                </a:ext>
              </a:extLst>
            </p:cNvPr>
            <p:cNvSpPr/>
            <p:nvPr/>
          </p:nvSpPr>
          <p:spPr>
            <a:xfrm>
              <a:off x="5090974" y="1704752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ove Letter">
              <a:extLst>
                <a:ext uri="{FF2B5EF4-FFF2-40B4-BE49-F238E27FC236}">
                  <a16:creationId xmlns:a16="http://schemas.microsoft.com/office/drawing/2014/main" id="{2A44C06F-3D89-4F43-9A73-52DFA8B76F81}"/>
                </a:ext>
              </a:extLst>
            </p:cNvPr>
            <p:cNvSpPr/>
            <p:nvPr/>
          </p:nvSpPr>
          <p:spPr>
            <a:xfrm>
              <a:off x="5368735" y="1911352"/>
              <a:ext cx="506008" cy="50502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1CAB920-6493-434A-B6D1-6033D9DAF6C4}"/>
                </a:ext>
              </a:extLst>
            </p:cNvPr>
            <p:cNvSpPr/>
            <p:nvPr/>
          </p:nvSpPr>
          <p:spPr>
            <a:xfrm>
              <a:off x="5912120" y="1704752"/>
              <a:ext cx="5899109" cy="976505"/>
            </a:xfrm>
            <a:custGeom>
              <a:avLst/>
              <a:gdLst>
                <a:gd name="connsiteX0" fmla="*/ 0 w 5899109"/>
                <a:gd name="connsiteY0" fmla="*/ 0 h 976505"/>
                <a:gd name="connsiteX1" fmla="*/ 5899109 w 5899109"/>
                <a:gd name="connsiteY1" fmla="*/ 0 h 976505"/>
                <a:gd name="connsiteX2" fmla="*/ 5899109 w 5899109"/>
                <a:gd name="connsiteY2" fmla="*/ 976505 h 976505"/>
                <a:gd name="connsiteX3" fmla="*/ 0 w 5899109"/>
                <a:gd name="connsiteY3" fmla="*/ 976505 h 976505"/>
                <a:gd name="connsiteX4" fmla="*/ 0 w 589910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109" h="976505">
                  <a:moveTo>
                    <a:pt x="0" y="0"/>
                  </a:moveTo>
                  <a:lnTo>
                    <a:pt x="5899109" y="0"/>
                  </a:lnTo>
                  <a:lnTo>
                    <a:pt x="589910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Love Yourself and Others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606958-C113-4B4C-9B79-970AB3F5499D}"/>
              </a:ext>
            </a:extLst>
          </p:cNvPr>
          <p:cNvGrpSpPr/>
          <p:nvPr/>
        </p:nvGrpSpPr>
        <p:grpSpPr>
          <a:xfrm>
            <a:off x="5090974" y="2925384"/>
            <a:ext cx="6670732" cy="976505"/>
            <a:chOff x="5090974" y="2925384"/>
            <a:chExt cx="6670732" cy="97650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C88404E-2724-6443-BE79-08919B1B9B5A}"/>
                </a:ext>
              </a:extLst>
            </p:cNvPr>
            <p:cNvSpPr/>
            <p:nvPr/>
          </p:nvSpPr>
          <p:spPr>
            <a:xfrm>
              <a:off x="5090974" y="2925384"/>
              <a:ext cx="6513603" cy="91821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hueOff val="0"/>
                <a:satOff val="0"/>
                <a:lumOff val="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Rectangle 13" descr="Maze">
              <a:extLst>
                <a:ext uri="{FF2B5EF4-FFF2-40B4-BE49-F238E27FC236}">
                  <a16:creationId xmlns:a16="http://schemas.microsoft.com/office/drawing/2014/main" id="{7B328DF9-B489-3B40-9053-FE71C0549775}"/>
                </a:ext>
              </a:extLst>
            </p:cNvPr>
            <p:cNvSpPr/>
            <p:nvPr/>
          </p:nvSpPr>
          <p:spPr>
            <a:xfrm>
              <a:off x="5368735" y="3131983"/>
              <a:ext cx="506008" cy="50502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2482139-69B8-EA4B-BA45-6AA6CD020163}"/>
                </a:ext>
              </a:extLst>
            </p:cNvPr>
            <p:cNvSpPr/>
            <p:nvPr/>
          </p:nvSpPr>
          <p:spPr>
            <a:xfrm>
              <a:off x="5961644" y="2925384"/>
              <a:ext cx="5800062" cy="976505"/>
            </a:xfrm>
            <a:custGeom>
              <a:avLst/>
              <a:gdLst>
                <a:gd name="connsiteX0" fmla="*/ 0 w 5800062"/>
                <a:gd name="connsiteY0" fmla="*/ 0 h 976505"/>
                <a:gd name="connsiteX1" fmla="*/ 5800062 w 5800062"/>
                <a:gd name="connsiteY1" fmla="*/ 0 h 976505"/>
                <a:gd name="connsiteX2" fmla="*/ 5800062 w 5800062"/>
                <a:gd name="connsiteY2" fmla="*/ 976505 h 976505"/>
                <a:gd name="connsiteX3" fmla="*/ 0 w 5800062"/>
                <a:gd name="connsiteY3" fmla="*/ 976505 h 976505"/>
                <a:gd name="connsiteX4" fmla="*/ 0 w 580006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0062" h="976505">
                  <a:moveTo>
                    <a:pt x="0" y="0"/>
                  </a:moveTo>
                  <a:lnTo>
                    <a:pt x="5800062" y="0"/>
                  </a:lnTo>
                  <a:lnTo>
                    <a:pt x="580006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Learn to Control the Tongue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A68B2-CAE7-CF41-8766-7CC667239B24}"/>
              </a:ext>
            </a:extLst>
          </p:cNvPr>
          <p:cNvGrpSpPr/>
          <p:nvPr/>
        </p:nvGrpSpPr>
        <p:grpSpPr>
          <a:xfrm>
            <a:off x="5090974" y="4146015"/>
            <a:ext cx="6653880" cy="976505"/>
            <a:chOff x="5090974" y="4146015"/>
            <a:chExt cx="6653880" cy="97650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6B0D302-DFC0-4747-A3B9-6B8D8545BCA6}"/>
                </a:ext>
              </a:extLst>
            </p:cNvPr>
            <p:cNvSpPr/>
            <p:nvPr/>
          </p:nvSpPr>
          <p:spPr>
            <a:xfrm>
              <a:off x="5090974" y="4146015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" name="Rectangle 16" descr="Head with Gears">
              <a:extLst>
                <a:ext uri="{FF2B5EF4-FFF2-40B4-BE49-F238E27FC236}">
                  <a16:creationId xmlns:a16="http://schemas.microsoft.com/office/drawing/2014/main" id="{515BCF9B-C3F3-C64B-920A-15DCF96970D4}"/>
                </a:ext>
              </a:extLst>
            </p:cNvPr>
            <p:cNvSpPr/>
            <p:nvPr/>
          </p:nvSpPr>
          <p:spPr>
            <a:xfrm>
              <a:off x="5368735" y="4352615"/>
              <a:ext cx="506008" cy="50502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B41D956-C41F-7540-B65D-AE8F84EA15DB}"/>
                </a:ext>
              </a:extLst>
            </p:cNvPr>
            <p:cNvSpPr/>
            <p:nvPr/>
          </p:nvSpPr>
          <p:spPr>
            <a:xfrm>
              <a:off x="5978495" y="4146015"/>
              <a:ext cx="5766359" cy="976505"/>
            </a:xfrm>
            <a:custGeom>
              <a:avLst/>
              <a:gdLst>
                <a:gd name="connsiteX0" fmla="*/ 0 w 5766359"/>
                <a:gd name="connsiteY0" fmla="*/ 0 h 976505"/>
                <a:gd name="connsiteX1" fmla="*/ 5766359 w 5766359"/>
                <a:gd name="connsiteY1" fmla="*/ 0 h 976505"/>
                <a:gd name="connsiteX2" fmla="*/ 5766359 w 5766359"/>
                <a:gd name="connsiteY2" fmla="*/ 976505 h 976505"/>
                <a:gd name="connsiteX3" fmla="*/ 0 w 5766359"/>
                <a:gd name="connsiteY3" fmla="*/ 976505 h 976505"/>
                <a:gd name="connsiteX4" fmla="*/ 0 w 5766359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359" h="976505">
                  <a:moveTo>
                    <a:pt x="0" y="0"/>
                  </a:moveTo>
                  <a:lnTo>
                    <a:pt x="5766359" y="0"/>
                  </a:lnTo>
                  <a:lnTo>
                    <a:pt x="5766359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Get an Understanding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057181-387E-A64F-AFF5-1E897D5B0C6D}"/>
              </a:ext>
            </a:extLst>
          </p:cNvPr>
          <p:cNvGrpSpPr/>
          <p:nvPr/>
        </p:nvGrpSpPr>
        <p:grpSpPr>
          <a:xfrm>
            <a:off x="5090974" y="5366647"/>
            <a:ext cx="6637057" cy="976505"/>
            <a:chOff x="5090974" y="5366647"/>
            <a:chExt cx="6637057" cy="9765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CF3F258-55C9-834D-9939-1B74AA8A831F}"/>
                </a:ext>
              </a:extLst>
            </p:cNvPr>
            <p:cNvSpPr/>
            <p:nvPr/>
          </p:nvSpPr>
          <p:spPr>
            <a:xfrm>
              <a:off x="5090974" y="5366647"/>
              <a:ext cx="6513603" cy="91821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0" name="Rectangle 19" descr="Eyes">
              <a:extLst>
                <a:ext uri="{FF2B5EF4-FFF2-40B4-BE49-F238E27FC236}">
                  <a16:creationId xmlns:a16="http://schemas.microsoft.com/office/drawing/2014/main" id="{61F7308A-E57E-EF4F-9ED3-1E65D5212E40}"/>
                </a:ext>
              </a:extLst>
            </p:cNvPr>
            <p:cNvSpPr/>
            <p:nvPr/>
          </p:nvSpPr>
          <p:spPr>
            <a:xfrm>
              <a:off x="5368735" y="5573246"/>
              <a:ext cx="506008" cy="50502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F33C00F-A3FA-0740-9E77-4A19B4D68813}"/>
                </a:ext>
              </a:extLst>
            </p:cNvPr>
            <p:cNvSpPr/>
            <p:nvPr/>
          </p:nvSpPr>
          <p:spPr>
            <a:xfrm>
              <a:off x="5995319" y="5366647"/>
              <a:ext cx="5732712" cy="976505"/>
            </a:xfrm>
            <a:custGeom>
              <a:avLst/>
              <a:gdLst>
                <a:gd name="connsiteX0" fmla="*/ 0 w 5732712"/>
                <a:gd name="connsiteY0" fmla="*/ 0 h 976505"/>
                <a:gd name="connsiteX1" fmla="*/ 5732712 w 5732712"/>
                <a:gd name="connsiteY1" fmla="*/ 0 h 976505"/>
                <a:gd name="connsiteX2" fmla="*/ 5732712 w 5732712"/>
                <a:gd name="connsiteY2" fmla="*/ 976505 h 976505"/>
                <a:gd name="connsiteX3" fmla="*/ 0 w 5732712"/>
                <a:gd name="connsiteY3" fmla="*/ 976505 h 976505"/>
                <a:gd name="connsiteX4" fmla="*/ 0 w 5732712"/>
                <a:gd name="connsiteY4" fmla="*/ 0 h 97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2712" h="976505">
                  <a:moveTo>
                    <a:pt x="0" y="0"/>
                  </a:moveTo>
                  <a:lnTo>
                    <a:pt x="5732712" y="0"/>
                  </a:lnTo>
                  <a:lnTo>
                    <a:pt x="5732712" y="976505"/>
                  </a:lnTo>
                  <a:lnTo>
                    <a:pt x="0" y="976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347" tIns="103347" rIns="103347" bIns="103347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See the world through the eyes of others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(Mercy &amp; Compassion)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75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2164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Lesson 1 - Love God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en-US" sz="1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260" y="2238895"/>
            <a:ext cx="6660951" cy="3761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Soul… </a:t>
            </a:r>
            <a:r>
              <a:rPr lang="en-US" dirty="0"/>
              <a:t>Our feelings, emotions, our consciousness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Mind…</a:t>
            </a:r>
            <a:r>
              <a:rPr lang="en-US" dirty="0"/>
              <a:t> Our Intellect, Physical Senses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Strength… </a:t>
            </a:r>
            <a:r>
              <a:rPr lang="en-US" dirty="0"/>
              <a:t>Our actions and abilities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Heart</a:t>
            </a:r>
            <a:r>
              <a:rPr lang="en-US" dirty="0"/>
              <a:t>… The core or center of our very being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3F77F8-E3F1-E04E-913D-7D4C355C00D2}"/>
              </a:ext>
            </a:extLst>
          </p:cNvPr>
          <p:cNvGrpSpPr/>
          <p:nvPr/>
        </p:nvGrpSpPr>
        <p:grpSpPr>
          <a:xfrm>
            <a:off x="7482841" y="2238895"/>
            <a:ext cx="4145642" cy="2992430"/>
            <a:chOff x="3733801" y="3352801"/>
            <a:chExt cx="4145642" cy="2992430"/>
          </a:xfrm>
        </p:grpSpPr>
        <p:sp>
          <p:nvSpPr>
            <p:cNvPr id="10" name="Oval 9"/>
            <p:cNvSpPr/>
            <p:nvPr/>
          </p:nvSpPr>
          <p:spPr>
            <a:xfrm>
              <a:off x="6271553" y="3726540"/>
              <a:ext cx="1607890" cy="1618185"/>
            </a:xfrm>
            <a:prstGeom prst="ellipse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Soul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733801" y="3657601"/>
              <a:ext cx="1693333" cy="15446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Mind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021510" y="4836797"/>
              <a:ext cx="1607891" cy="1508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2929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Strength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558096" y="3352801"/>
              <a:ext cx="2452305" cy="2159005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Heart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677067" y="1122271"/>
            <a:ext cx="8214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</a:rPr>
              <a:t>“</a:t>
            </a:r>
            <a:r>
              <a:rPr kumimoji="0" lang="mr-IN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Mangal" panose="02040503050203030202" pitchFamily="18" charset="0"/>
              </a:rPr>
              <a:t>…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</a:rPr>
              <a:t>Love the Lord thy God with all thy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</a:rPr>
              <a:t>heart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+mn-ea"/>
                <a:cs typeface="+mn-cs"/>
              </a:rPr>
              <a:t>, and with all thy soul, and with all thy mind, and with all thy strength.”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12:29-30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44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28957-5E66-5E4B-8514-306449B9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73" y="114810"/>
            <a:ext cx="9144000" cy="9012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Lesson 2 - Love Yourself and Others</a:t>
            </a:r>
          </a:p>
        </p:txBody>
      </p:sp>
      <p:sp>
        <p:nvSpPr>
          <p:cNvPr id="7" name="Isosceles Triangle 3">
            <a:extLst>
              <a:ext uri="{FF2B5EF4-FFF2-40B4-BE49-F238E27FC236}">
                <a16:creationId xmlns:a16="http://schemas.microsoft.com/office/drawing/2014/main" id="{60291DEC-1F71-5840-BC43-575CF3EE645C}"/>
              </a:ext>
            </a:extLst>
          </p:cNvPr>
          <p:cNvSpPr/>
          <p:nvPr/>
        </p:nvSpPr>
        <p:spPr>
          <a:xfrm>
            <a:off x="5635412" y="5179480"/>
            <a:ext cx="1165522" cy="595465"/>
          </a:xfrm>
          <a:prstGeom prst="triangle">
            <a:avLst>
              <a:gd name="adj" fmla="val 4826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26D7A-4417-B941-BD75-F1006F93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</a:blip>
          <a:srcRect t="13623" b="21207"/>
          <a:stretch/>
        </p:blipFill>
        <p:spPr>
          <a:xfrm>
            <a:off x="2983463" y="1608516"/>
            <a:ext cx="6722923" cy="243084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449C1C-3AC4-604B-83C0-8FE2D16190F4}"/>
              </a:ext>
            </a:extLst>
          </p:cNvPr>
          <p:cNvSpPr/>
          <p:nvPr/>
        </p:nvSpPr>
        <p:spPr>
          <a:xfrm>
            <a:off x="2201168" y="4962497"/>
            <a:ext cx="8034010" cy="20801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46CC8-5AD6-4948-AAF2-84816CBA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flipH="1">
            <a:off x="9477009" y="3431588"/>
            <a:ext cx="889141" cy="157309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67BC6E-607C-B148-AB6D-98AE7ABBDA23}"/>
              </a:ext>
            </a:extLst>
          </p:cNvPr>
          <p:cNvSpPr/>
          <p:nvPr/>
        </p:nvSpPr>
        <p:spPr>
          <a:xfrm>
            <a:off x="3445778" y="1085296"/>
            <a:ext cx="5544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 shalt love thy neighbor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thyself. Mark 12:30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13120-759F-BB4A-9945-B8B304115E7E}"/>
              </a:ext>
            </a:extLst>
          </p:cNvPr>
          <p:cNvGrpSpPr/>
          <p:nvPr/>
        </p:nvGrpSpPr>
        <p:grpSpPr>
          <a:xfrm>
            <a:off x="2109468" y="3424169"/>
            <a:ext cx="935596" cy="1573096"/>
            <a:chOff x="2109468" y="3424169"/>
            <a:chExt cx="935596" cy="15730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DBD16E-AAF4-DC45-AC35-5DD30556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2132696" y="3424169"/>
              <a:ext cx="889141" cy="1573096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0B04C5-9BBD-0246-9FCB-867BCEB86D39}"/>
                </a:ext>
              </a:extLst>
            </p:cNvPr>
            <p:cNvSpPr/>
            <p:nvPr/>
          </p:nvSpPr>
          <p:spPr>
            <a:xfrm>
              <a:off x="2109468" y="4026051"/>
              <a:ext cx="935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5AC832C-20E0-F144-B23E-F27438179CA4}"/>
              </a:ext>
            </a:extLst>
          </p:cNvPr>
          <p:cNvSpPr/>
          <p:nvPr/>
        </p:nvSpPr>
        <p:spPr>
          <a:xfrm>
            <a:off x="9618817" y="4064037"/>
            <a:ext cx="605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69664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906" y="36609"/>
            <a:ext cx="10515600" cy="85437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Lesson 3 – Controlling the Tongue</a:t>
            </a:r>
            <a:endParaRPr lang="en-US" sz="2600" dirty="0">
              <a:solidFill>
                <a:schemeClr val="accent6">
                  <a:lumMod val="50000"/>
                </a:schemeClr>
              </a:solidFill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81681397"/>
              </p:ext>
            </p:extLst>
          </p:nvPr>
        </p:nvGraphicFramePr>
        <p:xfrm>
          <a:off x="564526" y="1461197"/>
          <a:ext cx="7199081" cy="491737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38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733">
                <a:tc>
                  <a:txBody>
                    <a:bodyPr/>
                    <a:lstStyle/>
                    <a:p>
                      <a:pPr algn="ctr"/>
                      <a:endParaRPr kumimoji="0" lang="en-US" sz="1200" b="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/>
                        <a:t>Things </a:t>
                      </a:r>
                      <a:r>
                        <a:rPr lang="en-US" sz="1200" b="0" i="1" baseline="0" dirty="0"/>
                        <a:t>I </a:t>
                      </a:r>
                      <a:r>
                        <a:rPr lang="en-US" sz="1200" b="0" i="1" dirty="0"/>
                        <a:t>Know Are in My Heart</a:t>
                      </a:r>
                    </a:p>
                  </a:txBody>
                  <a:tcPr anchor="ctr">
                    <a:lnL w="12700" cmpd="sng">
                      <a:noFill/>
                    </a:lnL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/>
                        <a:t>Things I Don’t Know Are in My Heart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21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/>
                        <a:t>Things Others see in My Heart</a:t>
                      </a:r>
                    </a:p>
                  </a:txBody>
                  <a:tcPr anchor="ctr">
                    <a:lnT w="12700" cmpd="sng">
                      <a:noFill/>
                    </a:lnT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426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/>
                        <a:t>Things  Others</a:t>
                      </a:r>
                    </a:p>
                    <a:p>
                      <a:pPr algn="ctr"/>
                      <a:r>
                        <a:rPr lang="en-US" sz="1200" b="0" i="1" dirty="0"/>
                        <a:t>Don’t See in My Heart</a:t>
                      </a:r>
                    </a:p>
                  </a:txBody>
                  <a:tcPr anchor="ctr"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24092" y="2647886"/>
            <a:ext cx="3719145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Blind Spot: </a:t>
            </a:r>
            <a:r>
              <a:rPr lang="en-US" sz="1300" dirty="0"/>
              <a:t>Things about you that you aren't aware of, but are known by others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4091" y="1509224"/>
            <a:ext cx="3719146" cy="4924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Open Area: </a:t>
            </a:r>
            <a:r>
              <a:rPr lang="en-US" sz="1300" dirty="0"/>
              <a:t>Things you and others know about your heart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24094" y="3943997"/>
            <a:ext cx="3719146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Facade Area: </a:t>
            </a:r>
            <a:r>
              <a:rPr lang="en-US" sz="1300" dirty="0"/>
              <a:t>Things that you know about your heart that others don't know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24093" y="5273008"/>
            <a:ext cx="3719146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b="1" dirty="0"/>
              <a:t>Unknown Area: </a:t>
            </a:r>
            <a:r>
              <a:rPr lang="en-US" sz="1300" dirty="0"/>
              <a:t>Things that are unknown by you, and are unknown by others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43" y="2889432"/>
            <a:ext cx="177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Open Area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5157" y="297638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Blind Spot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4657" y="481769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Unknown Area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0962" y="4817698"/>
            <a:ext cx="175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Facade Area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8905" y="6469219"/>
            <a:ext cx="3050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The Johari Window (</a:t>
            </a:r>
            <a:r>
              <a:rPr lang="it-IT" sz="1200" i="1" dirty="0" err="1"/>
              <a:t>Luft</a:t>
            </a:r>
            <a:r>
              <a:rPr lang="it-IT" sz="1200" i="1" dirty="0"/>
              <a:t>, </a:t>
            </a:r>
            <a:r>
              <a:rPr lang="it-IT" sz="1200" i="1" dirty="0" err="1"/>
              <a:t>J</a:t>
            </a:r>
            <a:r>
              <a:rPr lang="it-IT" sz="1200" i="1" dirty="0"/>
              <a:t>.; </a:t>
            </a:r>
            <a:r>
              <a:rPr lang="it-IT" sz="1200" i="1" dirty="0" err="1"/>
              <a:t>Ingham</a:t>
            </a:r>
            <a:r>
              <a:rPr lang="it-IT" sz="1200" i="1" dirty="0"/>
              <a:t>, H., 1955)</a:t>
            </a:r>
            <a:endParaRPr lang="en-US" sz="1200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161E8C-B268-1A42-B75C-5119A4A665D8}"/>
              </a:ext>
            </a:extLst>
          </p:cNvPr>
          <p:cNvSpPr/>
          <p:nvPr/>
        </p:nvSpPr>
        <p:spPr>
          <a:xfrm>
            <a:off x="564526" y="860584"/>
            <a:ext cx="10953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“But those things which proceed out of the mouth come forth from the heart; and they defile the man”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04621B-7FDB-774F-8921-4EF08648D76B}"/>
              </a:ext>
            </a:extLst>
          </p:cNvPr>
          <p:cNvSpPr txBox="1"/>
          <p:nvPr/>
        </p:nvSpPr>
        <p:spPr>
          <a:xfrm>
            <a:off x="8124094" y="5814274"/>
            <a:ext cx="3719146" cy="492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God’s Grace and Mercy covers the “Unknown” areas of our hearts. </a:t>
            </a:r>
            <a:r>
              <a:rPr lang="en-US" sz="1300" i="1" dirty="0"/>
              <a:t>(Jeremiah 17:9-10)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7A55FF-DDAA-A446-8504-3924E771A96F}"/>
              </a:ext>
            </a:extLst>
          </p:cNvPr>
          <p:cNvSpPr txBox="1"/>
          <p:nvPr/>
        </p:nvSpPr>
        <p:spPr>
          <a:xfrm>
            <a:off x="8124094" y="4476248"/>
            <a:ext cx="3719146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Resolved through Humility, Submission, Repentance and Forgiveness. </a:t>
            </a:r>
            <a:r>
              <a:rPr lang="en-US" sz="1300" i="1" dirty="0"/>
              <a:t>(James 5:16)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9A6B7-B716-7E45-AE2D-5E8CAD05284E}"/>
              </a:ext>
            </a:extLst>
          </p:cNvPr>
          <p:cNvSpPr txBox="1"/>
          <p:nvPr/>
        </p:nvSpPr>
        <p:spPr>
          <a:xfrm>
            <a:off x="8124092" y="3162803"/>
            <a:ext cx="3719146" cy="4924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We are held accountable for this area once they have been exposed by the Light. </a:t>
            </a:r>
            <a:r>
              <a:rPr lang="en-US" sz="1300" i="1" dirty="0"/>
              <a:t>(Psalms 139:23-24)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6761B-7EA6-0548-A1B1-C210D7141A09}"/>
              </a:ext>
            </a:extLst>
          </p:cNvPr>
          <p:cNvSpPr txBox="1"/>
          <p:nvPr/>
        </p:nvSpPr>
        <p:spPr>
          <a:xfrm>
            <a:off x="8124090" y="2041475"/>
            <a:ext cx="3719146" cy="2923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This is where we want to be. </a:t>
            </a:r>
            <a:r>
              <a:rPr lang="en-US" sz="1300" i="1" dirty="0"/>
              <a:t>(John 12:35-36)</a:t>
            </a:r>
          </a:p>
        </p:txBody>
      </p:sp>
    </p:spTree>
    <p:extLst>
      <p:ext uri="{BB962C8B-B14F-4D97-AF65-F5344CB8AC3E}">
        <p14:creationId xmlns:p14="http://schemas.microsoft.com/office/powerpoint/2010/main" val="409741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28746" y="4063109"/>
            <a:ext cx="7880457" cy="970417"/>
            <a:chOff x="663067" y="5538935"/>
            <a:chExt cx="3882557" cy="474345"/>
          </a:xfrm>
        </p:grpSpPr>
        <p:cxnSp>
          <p:nvCxnSpPr>
            <p:cNvPr id="48" name="Straight Arrow Connector 47"/>
            <p:cNvCxnSpPr>
              <a:cxnSpLocks/>
              <a:stCxn id="42" idx="3"/>
              <a:endCxn id="10" idx="1"/>
            </p:cNvCxnSpPr>
            <p:nvPr/>
          </p:nvCxnSpPr>
          <p:spPr>
            <a:xfrm>
              <a:off x="663067" y="5747369"/>
              <a:ext cx="3076749" cy="28739"/>
            </a:xfrm>
            <a:prstGeom prst="straightConnector1">
              <a:avLst/>
            </a:prstGeom>
            <a:ln w="66675">
              <a:solidFill>
                <a:schemeClr val="accent4">
                  <a:lumMod val="75000"/>
                  <a:alpha val="6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3739817" y="5538935"/>
              <a:ext cx="805807" cy="474345"/>
            </a:xfrm>
            <a:prstGeom prst="roundRect">
              <a:avLst/>
            </a:prstGeom>
            <a:solidFill>
              <a:schemeClr val="accent4">
                <a:lumMod val="75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1148" tIns="20574" rIns="41148" bIns="205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ea typeface="Calibri" charset="0"/>
                  <a:cs typeface="Times New Roman" charset="0"/>
                </a:rPr>
                <a:t>Perfection</a:t>
              </a:r>
              <a:endParaRPr lang="en-US" sz="1600" dirty="0">
                <a:ea typeface="Calibri" charset="0"/>
                <a:cs typeface="Times New Roman" charset="0"/>
              </a:endParaRP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ea typeface="Calibri" charset="0"/>
                  <a:cs typeface="Times New Roman" charset="0"/>
                </a:rPr>
                <a:t>Uprightness</a:t>
              </a:r>
            </a:p>
            <a:p>
              <a:pPr algn="ctr"/>
              <a:r>
                <a:rPr lang="en-US" sz="1400" i="1" dirty="0">
                  <a:solidFill>
                    <a:schemeClr val="tx1"/>
                  </a:solidFill>
                  <a:ea typeface="Calibri" charset="0"/>
                  <a:cs typeface="Times New Roman" charset="0"/>
                </a:rPr>
                <a:t>Proverbs 2:21-22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2498" y="3407176"/>
            <a:ext cx="3856249" cy="2164695"/>
            <a:chOff x="1558347" y="2435176"/>
            <a:chExt cx="4113512" cy="2493857"/>
          </a:xfrm>
        </p:grpSpPr>
        <p:sp>
          <p:nvSpPr>
            <p:cNvPr id="42" name="Rounded Rectangle 41"/>
            <p:cNvSpPr/>
            <p:nvPr/>
          </p:nvSpPr>
          <p:spPr>
            <a:xfrm>
              <a:off x="1558347" y="2435176"/>
              <a:ext cx="4113512" cy="2493857"/>
            </a:xfrm>
            <a:prstGeom prst="roundRect">
              <a:avLst/>
            </a:prstGeom>
            <a:gradFill flip="none" rotWithShape="1">
              <a:gsLst>
                <a:gs pos="69000">
                  <a:schemeClr val="accent4">
                    <a:lumMod val="75000"/>
                    <a:alpha val="41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80"/>
            </a:p>
          </p:txBody>
        </p:sp>
        <p:sp>
          <p:nvSpPr>
            <p:cNvPr id="67" name="Text Box 10"/>
            <p:cNvSpPr txBox="1"/>
            <p:nvPr/>
          </p:nvSpPr>
          <p:spPr>
            <a:xfrm>
              <a:off x="2872084" y="4657966"/>
              <a:ext cx="1460144" cy="271067"/>
            </a:xfrm>
            <a:prstGeom prst="rect">
              <a:avLst/>
            </a:prstGeom>
            <a:noFill/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lvl="0" algn="ctr">
                <a:defRPr sz="1400" b="1">
                  <a:solidFill>
                    <a:srgbClr val="000000"/>
                  </a:solidFill>
                  <a:ea typeface="Calibri" charset="0"/>
                  <a:cs typeface="Times New Roman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b="0" i="1" dirty="0"/>
                <a:t>Proverbs 2:2-7</a:t>
              </a:r>
            </a:p>
          </p:txBody>
        </p:sp>
      </p:grpSp>
      <p:sp>
        <p:nvSpPr>
          <p:cNvPr id="11" name="Text Box 8"/>
          <p:cNvSpPr txBox="1"/>
          <p:nvPr/>
        </p:nvSpPr>
        <p:spPr>
          <a:xfrm>
            <a:off x="286444" y="2994214"/>
            <a:ext cx="3750922" cy="299414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  <a:effectLst>
            <a:softEdge rad="76200"/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41148" tIns="20574" rIns="41148" bIns="20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ea typeface="Calibri" charset="0"/>
                <a:cs typeface="Times New Roman" charset="0"/>
              </a:rPr>
              <a:t>The Source of all Wisdom and Knowledge</a:t>
            </a:r>
            <a:r>
              <a:rPr lang="is-IS" sz="1600" b="1" dirty="0">
                <a:ea typeface="Calibri" charset="0"/>
                <a:cs typeface="Times New Roman" charset="0"/>
              </a:rPr>
              <a:t>…</a:t>
            </a:r>
            <a:endParaRPr lang="en-US" sz="1600" b="1" dirty="0">
              <a:ea typeface="Calibri" charset="0"/>
              <a:cs typeface="Times New Roman" charset="0"/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7236436" y="2678524"/>
            <a:ext cx="2453904" cy="475451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rgbClr val="000000"/>
                </a:solidFill>
                <a:ea typeface="Calibri" charset="0"/>
                <a:cs typeface="Times New Roman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1" dirty="0"/>
              <a:t>Keeps us from</a:t>
            </a:r>
            <a:r>
              <a:rPr lang="is-IS" sz="2000" b="1" dirty="0"/>
              <a:t>…</a:t>
            </a:r>
            <a:endParaRPr lang="en-US" sz="2000" b="1" dirty="0"/>
          </a:p>
        </p:txBody>
      </p:sp>
      <p:sp>
        <p:nvSpPr>
          <p:cNvPr id="14" name="Text Box 11"/>
          <p:cNvSpPr txBox="1"/>
          <p:nvPr/>
        </p:nvSpPr>
        <p:spPr>
          <a:xfrm>
            <a:off x="9886775" y="2678524"/>
            <a:ext cx="2016580" cy="508944"/>
          </a:xfrm>
          <a:prstGeom prst="rect">
            <a:avLst/>
          </a:prstGeom>
          <a:solidFill>
            <a:schemeClr val="accent4">
              <a:lumMod val="75000"/>
              <a:alpha val="22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0000"/>
                </a:solidFill>
                <a:ea typeface="Calibri" charset="0"/>
                <a:cs typeface="Times New Roman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1" dirty="0"/>
              <a:t>Brings us to</a:t>
            </a:r>
            <a:r>
              <a:rPr lang="is-IS" sz="2000" b="1" dirty="0"/>
              <a:t>…</a:t>
            </a:r>
            <a:endParaRPr lang="en-US" sz="2000" b="1" dirty="0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4489934" y="2323262"/>
            <a:ext cx="83164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41148" tIns="20574" rIns="41148" bIns="2057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810"/>
          </a:p>
        </p:txBody>
      </p:sp>
      <p:sp>
        <p:nvSpPr>
          <p:cNvPr id="39" name="Rectangular Callout 38"/>
          <p:cNvSpPr/>
          <p:nvPr/>
        </p:nvSpPr>
        <p:spPr>
          <a:xfrm>
            <a:off x="1024466" y="4770064"/>
            <a:ext cx="1921310" cy="562123"/>
          </a:xfrm>
          <a:prstGeom prst="wedgeRectCallout">
            <a:avLst>
              <a:gd name="adj1" fmla="val 9780"/>
              <a:gd name="adj2" fmla="val -29064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Understanding</a:t>
            </a:r>
          </a:p>
          <a:p>
            <a:pPr lvl="0" algn="ctr"/>
            <a:r>
              <a:rPr lang="en-US" sz="1200" i="1" dirty="0">
                <a:solidFill>
                  <a:srgbClr val="FF0000"/>
                </a:solidFill>
                <a:ea typeface="Calibri" charset="0"/>
                <a:cs typeface="Times New Roman" charset="0"/>
              </a:rPr>
              <a:t>(get)</a:t>
            </a:r>
            <a:endParaRPr lang="en-US" sz="1100" i="1" dirty="0">
              <a:solidFill>
                <a:srgbClr val="FF0000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308471" y="4094097"/>
            <a:ext cx="1354264" cy="410866"/>
          </a:xfrm>
          <a:prstGeom prst="wedgeRoundRectCallout">
            <a:avLst>
              <a:gd name="adj1" fmla="val 87120"/>
              <a:gd name="adj2" fmla="val -2172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Wisdom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  <a:ea typeface="Calibri" charset="0"/>
                <a:cs typeface="Times New Roman" charset="0"/>
              </a:rPr>
              <a:t>(seek)</a:t>
            </a:r>
            <a:endParaRPr lang="en-US" sz="1100" i="1" dirty="0">
              <a:solidFill>
                <a:srgbClr val="FF0000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2591225" y="4151990"/>
            <a:ext cx="1354264" cy="410866"/>
          </a:xfrm>
          <a:prstGeom prst="wedgeRoundRectCallout">
            <a:avLst>
              <a:gd name="adj1" fmla="val -81086"/>
              <a:gd name="adj2" fmla="val -2269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Knowledge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  <a:ea typeface="Calibri" charset="0"/>
                <a:cs typeface="Times New Roman" charset="0"/>
              </a:rPr>
              <a:t>(find)</a:t>
            </a:r>
            <a:endParaRPr lang="en-US" sz="1100" i="1" dirty="0">
              <a:solidFill>
                <a:srgbClr val="FF0000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82903" y="3947891"/>
            <a:ext cx="2272058" cy="12203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libri" charset="0"/>
                <a:cs typeface="Times New Roman" charset="0"/>
              </a:rPr>
              <a:t>Wickedness and Evil</a:t>
            </a:r>
            <a:endParaRPr lang="en-US" dirty="0">
              <a:ea typeface="Calibri" charset="0"/>
              <a:cs typeface="Times New Roman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a typeface="Calibri" charset="0"/>
                <a:cs typeface="Times New Roman" charset="0"/>
              </a:rPr>
              <a:t>Inappropriate Relationships</a:t>
            </a:r>
          </a:p>
          <a:p>
            <a:pPr algn="ctr"/>
            <a:r>
              <a:rPr lang="en-US" i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Proverbs 2:12-19</a:t>
            </a:r>
            <a:endParaRPr lang="en-US" i="1" dirty="0">
              <a:ea typeface="Calibri" charset="0"/>
              <a:cs typeface="Times New Roman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512933" y="4080707"/>
            <a:ext cx="1957186" cy="9704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2000" b="1" dirty="0">
                <a:solidFill>
                  <a:srgbClr val="000000"/>
                </a:solidFill>
                <a:ea typeface="Calibri" charset="0"/>
                <a:cs typeface="Times New Roman" charset="0"/>
              </a:rPr>
              <a:t>Discretion</a:t>
            </a:r>
          </a:p>
          <a:p>
            <a:pPr lvl="0" algn="ctr"/>
            <a:r>
              <a:rPr lang="en-US" i="1" dirty="0">
                <a:solidFill>
                  <a:srgbClr val="FF0000"/>
                </a:solidFill>
                <a:ea typeface="Calibri" charset="0"/>
                <a:cs typeface="Times New Roman" charset="0"/>
              </a:rPr>
              <a:t>(use)</a:t>
            </a:r>
          </a:p>
          <a:p>
            <a:pPr lvl="0" algn="ctr"/>
            <a:r>
              <a:rPr lang="en-US" sz="2000" i="1" dirty="0">
                <a:solidFill>
                  <a:schemeClr val="tx1"/>
                </a:solidFill>
                <a:ea typeface="Calibri" charset="0"/>
                <a:cs typeface="Times New Roman" charset="0"/>
              </a:rPr>
              <a:t>Proverbs 2:10-13</a:t>
            </a:r>
          </a:p>
        </p:txBody>
      </p:sp>
      <p:sp>
        <p:nvSpPr>
          <p:cNvPr id="52" name="Text Box 10"/>
          <p:cNvSpPr txBox="1"/>
          <p:nvPr/>
        </p:nvSpPr>
        <p:spPr>
          <a:xfrm>
            <a:off x="4269621" y="2690747"/>
            <a:ext cx="2688139" cy="47545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" tIns="27432" rIns="54864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>
              <a:defRPr sz="1400" b="1">
                <a:solidFill>
                  <a:srgbClr val="000000"/>
                </a:solidFill>
                <a:ea typeface="Calibri" charset="0"/>
                <a:cs typeface="Times New Roman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/>
              <a:t>Equips us to use</a:t>
            </a:r>
            <a:r>
              <a:rPr lang="is-IS" sz="2000" dirty="0"/>
              <a:t>…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181117" y="2383623"/>
            <a:ext cx="3856249" cy="508945"/>
          </a:xfrm>
          <a:prstGeom prst="roundRect">
            <a:avLst/>
          </a:prstGeom>
          <a:solidFill>
            <a:srgbClr val="7030A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ea typeface="Calibri" charset="0"/>
                <a:cs typeface="Times New Roman" charset="0"/>
              </a:rPr>
              <a:t>The Fear of the Lord and Knowledge of God</a:t>
            </a:r>
          </a:p>
          <a:p>
            <a:pPr algn="ctr"/>
            <a:r>
              <a:rPr lang="en-US" sz="1200" i="1" dirty="0">
                <a:solidFill>
                  <a:schemeClr val="tx1"/>
                </a:solidFill>
                <a:ea typeface="Calibri" charset="0"/>
                <a:cs typeface="Times New Roman" charset="0"/>
              </a:rPr>
              <a:t>Proverbs 2:5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E11CD55-0A77-C249-A381-64A922128C53}"/>
              </a:ext>
            </a:extLst>
          </p:cNvPr>
          <p:cNvSpPr txBox="1">
            <a:spLocks/>
          </p:cNvSpPr>
          <p:nvPr/>
        </p:nvSpPr>
        <p:spPr>
          <a:xfrm>
            <a:off x="834906" y="36609"/>
            <a:ext cx="10515600" cy="8543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Lesson 4 – Get an Understanding</a:t>
            </a:r>
            <a:endParaRPr lang="en-US" sz="2600" dirty="0">
              <a:solidFill>
                <a:schemeClr val="accent6">
                  <a:lumMod val="50000"/>
                </a:schemeClr>
              </a:solidFill>
              <a:latin typeface="Gill Sans M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5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91"/>
    </mc:Choice>
    <mc:Fallback xmlns="">
      <p:transition spd="slow" advTm="59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39" grpId="0" animBg="1"/>
      <p:bldP spid="40" grpId="0" animBg="1"/>
      <p:bldP spid="41" grpId="0" animBg="1"/>
      <p:bldP spid="9" grpId="0" animBg="1"/>
      <p:bldP spid="43" grpId="0" animBg="1"/>
      <p:bldP spid="5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F05DA-7BE0-604E-BCE5-3A1E429E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Seeing Through the Eyes of Others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33E9E-BC91-2848-A8D5-3B902F885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Mercy &amp; Compassion</a:t>
            </a:r>
            <a:endParaRPr lang="en-US" sz="40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 descr="Head with Gears">
            <a:extLst>
              <a:ext uri="{FF2B5EF4-FFF2-40B4-BE49-F238E27FC236}">
                <a16:creationId xmlns:a16="http://schemas.microsoft.com/office/drawing/2014/main" id="{1D244314-BF2D-4F4D-8A6E-F01CD372918E}"/>
              </a:ext>
            </a:extLst>
          </p:cNvPr>
          <p:cNvSpPr/>
          <p:nvPr/>
        </p:nvSpPr>
        <p:spPr>
          <a:xfrm>
            <a:off x="10238959" y="1123614"/>
            <a:ext cx="1014506" cy="98458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195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06E5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126AE-BBFE-3B43-B3AB-761EFA98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Jesus Encounters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FB113-ABA6-9645-B239-7B18E6D73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D001-92F4-3D41-85DC-EE58671F8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281890" cy="4852362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Jesus Heals Two Blind Men </a:t>
            </a:r>
            <a:r>
              <a:rPr lang="en-US" sz="2000" i="1" dirty="0">
                <a:solidFill>
                  <a:srgbClr val="FFFFFF"/>
                </a:solidFill>
              </a:rPr>
              <a:t>(Matt 9:27-30; 20:29-31)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Jesus Heals a Blind Man at Bethsaida </a:t>
            </a:r>
            <a:r>
              <a:rPr lang="en-US" sz="2000" i="1" dirty="0">
                <a:solidFill>
                  <a:srgbClr val="FFFFFF"/>
                </a:solidFill>
              </a:rPr>
              <a:t>(Mark 8:22-25)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Jesus Heals a Man Born Blind </a:t>
            </a:r>
            <a:r>
              <a:rPr lang="en-US" sz="2000" i="1" dirty="0">
                <a:solidFill>
                  <a:srgbClr val="FFFFFF"/>
                </a:solidFill>
              </a:rPr>
              <a:t>(John 9:1-7)</a:t>
            </a:r>
          </a:p>
          <a:p>
            <a:r>
              <a:rPr lang="en-US" sz="2000" i="1" dirty="0">
                <a:solidFill>
                  <a:srgbClr val="FFFFFF"/>
                </a:solidFill>
              </a:rPr>
              <a:t>Jesus heals Blind Bartimaeus (Mark 10:46-52)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1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0A9D-BD5B-7449-BE7B-19014EC9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“Have Mercy on Us!”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EB8B-1DE2-6E4A-A60C-487DA9DF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167"/>
            <a:ext cx="10515600" cy="4630796"/>
          </a:xfrm>
        </p:spPr>
        <p:txBody>
          <a:bodyPr/>
          <a:lstStyle/>
          <a:p>
            <a:r>
              <a:rPr lang="en-US" dirty="0"/>
              <a:t>Mercy – (Matt 20:30)</a:t>
            </a:r>
          </a:p>
          <a:p>
            <a:pPr lvl="1"/>
            <a:r>
              <a:rPr lang="en-US" i="1" dirty="0"/>
              <a:t>Compassion or forgiveness shown toward someone whom it is within one's power to punish or harm.</a:t>
            </a:r>
          </a:p>
          <a:p>
            <a:r>
              <a:rPr lang="en-US" dirty="0"/>
              <a:t>God revealed Himself in the Old Testament through the “Mercy Seat” (Exodus 25:18-22)</a:t>
            </a:r>
          </a:p>
          <a:p>
            <a:pPr lvl="1"/>
            <a:r>
              <a:rPr lang="en-US" dirty="0"/>
              <a:t>The Mercy Seat was atop the Ark of the Covenant… “I will commune with thee from above the Mercy Seat.” (v22)</a:t>
            </a:r>
          </a:p>
          <a:p>
            <a:r>
              <a:rPr lang="en-US" dirty="0"/>
              <a:t>God reveals Himself in the New testament through the Mercy His Son exhibited to all of Mankind. (1 Peter 1:3) (Titus 3:1-7)</a:t>
            </a:r>
          </a:p>
          <a:p>
            <a:r>
              <a:rPr lang="en-US" dirty="0"/>
              <a:t>As the image and Likeness of God, are we able to show Mercy?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98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0.2|20.2|14.2|122.6|2.4|67|140.2|7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759</Words>
  <Application>Microsoft Macintosh PowerPoint</Application>
  <PresentationFormat>Widescreen</PresentationFormat>
  <Paragraphs>111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Helvetica Neue</vt:lpstr>
      <vt:lpstr>Helvetica Neue Medium</vt:lpstr>
      <vt:lpstr>Office Theme</vt:lpstr>
      <vt:lpstr>Making Better Dirt   Five components to make us better Soil  Lesson 5 – Seeing Through the Eyes of Others</vt:lpstr>
      <vt:lpstr>Five Components to making us better Soil</vt:lpstr>
      <vt:lpstr>Lesson 1 - Love God </vt:lpstr>
      <vt:lpstr>Lesson 2 - Love Yourself and Others</vt:lpstr>
      <vt:lpstr>Lesson 3 – Controlling the Tongue</vt:lpstr>
      <vt:lpstr>PowerPoint Presentation</vt:lpstr>
      <vt:lpstr>Seeing Through the Eyes of Others</vt:lpstr>
      <vt:lpstr>Jesus Encounters</vt:lpstr>
      <vt:lpstr>“Have Mercy on Us!”</vt:lpstr>
      <vt:lpstr>Having Compassion</vt:lpstr>
      <vt:lpstr>Series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Better Dirt   Five components to make us better Soil  Lesson 5 – Seeing Through the Eyes of Others</dc:title>
  <dc:creator>Watlington, Larry (Online)</dc:creator>
  <cp:lastModifiedBy>Watlington, Larry (Online)</cp:lastModifiedBy>
  <cp:revision>9</cp:revision>
  <dcterms:created xsi:type="dcterms:W3CDTF">2020-04-22T01:40:09Z</dcterms:created>
  <dcterms:modified xsi:type="dcterms:W3CDTF">2020-04-22T02:38:47Z</dcterms:modified>
</cp:coreProperties>
</file>